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405" r:id="rId5"/>
    <p:sldId id="485" r:id="rId6"/>
    <p:sldId id="440" r:id="rId7"/>
    <p:sldId id="464" r:id="rId8"/>
    <p:sldId id="465" r:id="rId9"/>
    <p:sldId id="478" r:id="rId10"/>
    <p:sldId id="479" r:id="rId11"/>
    <p:sldId id="463" r:id="rId12"/>
    <p:sldId id="462" r:id="rId13"/>
    <p:sldId id="461" r:id="rId14"/>
    <p:sldId id="486" r:id="rId15"/>
    <p:sldId id="488" r:id="rId16"/>
    <p:sldId id="456" r:id="rId17"/>
    <p:sldId id="449" r:id="rId18"/>
    <p:sldId id="487" r:id="rId19"/>
    <p:sldId id="473" r:id="rId20"/>
    <p:sldId id="474" r:id="rId21"/>
    <p:sldId id="450" r:id="rId22"/>
    <p:sldId id="484" r:id="rId23"/>
    <p:sldId id="481" r:id="rId24"/>
    <p:sldId id="477" r:id="rId25"/>
    <p:sldId id="482" r:id="rId26"/>
    <p:sldId id="476" r:id="rId27"/>
    <p:sldId id="483" r:id="rId28"/>
    <p:sldId id="480" r:id="rId29"/>
    <p:sldId id="489" r:id="rId30"/>
    <p:sldId id="472" r:id="rId31"/>
    <p:sldId id="471" r:id="rId32"/>
    <p:sldId id="490" r:id="rId33"/>
    <p:sldId id="467" r:id="rId34"/>
    <p:sldId id="468" r:id="rId35"/>
    <p:sldId id="470" r:id="rId36"/>
  </p:sldIdLst>
  <p:sldSz cx="9144000" cy="5143500" type="screen16x9"/>
  <p:notesSz cx="6858000" cy="9144000"/>
  <p:defaultTextStyle>
    <a:defPPr>
      <a:defRPr lang="en-US"/>
    </a:defPPr>
    <a:lvl1pPr marL="0" algn="l" defTabSz="892894" rtl="0" eaLnBrk="1" latinLnBrk="0" hangingPunct="1">
      <a:defRPr sz="1700" kern="1200">
        <a:solidFill>
          <a:schemeClr val="tx1"/>
        </a:solidFill>
        <a:latin typeface="+mn-lt"/>
        <a:ea typeface="+mn-ea"/>
        <a:cs typeface="+mn-cs"/>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
          <p15:clr>
            <a:srgbClr val="A4A3A4"/>
          </p15:clr>
        </p15:guide>
        <p15:guide id="2" orient="horz" pos="1583">
          <p15:clr>
            <a:srgbClr val="A4A3A4"/>
          </p15:clr>
        </p15:guide>
        <p15:guide id="3" orient="horz" pos="3154">
          <p15:clr>
            <a:srgbClr val="A4A3A4"/>
          </p15:clr>
        </p15:guide>
        <p15:guide id="4" orient="horz" pos="2726">
          <p15:clr>
            <a:srgbClr val="A4A3A4"/>
          </p15:clr>
        </p15:guide>
        <p15:guide id="5" orient="horz" pos="3013">
          <p15:clr>
            <a:srgbClr val="A4A3A4"/>
          </p15:clr>
        </p15:guide>
        <p15:guide id="6" orient="horz" pos="2876">
          <p15:clr>
            <a:srgbClr val="A4A3A4"/>
          </p15:clr>
        </p15:guide>
        <p15:guide id="7" orient="horz" pos="225">
          <p15:clr>
            <a:srgbClr val="A4A3A4"/>
          </p15:clr>
        </p15:guide>
        <p15:guide id="8" orient="horz" pos="371">
          <p15:clr>
            <a:srgbClr val="A4A3A4"/>
          </p15:clr>
        </p15:guide>
        <p15:guide id="9" orient="horz" pos="948">
          <p15:clr>
            <a:srgbClr val="A4A3A4"/>
          </p15:clr>
        </p15:guide>
        <p15:guide id="10" orient="horz" pos="516">
          <p15:clr>
            <a:srgbClr val="A4A3A4"/>
          </p15:clr>
        </p15:guide>
        <p15:guide id="11" orient="horz" pos="2580">
          <p15:clr>
            <a:srgbClr val="A4A3A4"/>
          </p15:clr>
        </p15:guide>
        <p15:guide id="12" orient="horz" pos="2436">
          <p15:clr>
            <a:srgbClr val="A4A3A4"/>
          </p15:clr>
        </p15:guide>
        <p15:guide id="13" orient="horz" pos="2292">
          <p15:clr>
            <a:srgbClr val="A4A3A4"/>
          </p15:clr>
        </p15:guide>
        <p15:guide id="14" orient="horz" pos="2148">
          <p15:clr>
            <a:srgbClr val="A4A3A4"/>
          </p15:clr>
        </p15:guide>
        <p15:guide id="15" orient="horz" pos="1140">
          <p15:clr>
            <a:srgbClr val="A4A3A4"/>
          </p15:clr>
        </p15:guide>
        <p15:guide id="16" orient="horz" pos="660">
          <p15:clr>
            <a:srgbClr val="A4A3A4"/>
          </p15:clr>
        </p15:guide>
        <p15:guide id="17" orient="horz" pos="804">
          <p15:clr>
            <a:srgbClr val="A4A3A4"/>
          </p15:clr>
        </p15:guide>
        <p15:guide id="18" orient="horz" pos="1860">
          <p15:clr>
            <a:srgbClr val="A4A3A4"/>
          </p15:clr>
        </p15:guide>
        <p15:guide id="19" pos="285">
          <p15:clr>
            <a:srgbClr val="A4A3A4"/>
          </p15:clr>
        </p15:guide>
        <p15:guide id="20" pos="66">
          <p15:clr>
            <a:srgbClr val="A4A3A4"/>
          </p15:clr>
        </p15:guide>
        <p15:guide id="21" pos="1868">
          <p15:clr>
            <a:srgbClr val="A4A3A4"/>
          </p15:clr>
        </p15:guide>
        <p15:guide id="22" pos="738">
          <p15:clr>
            <a:srgbClr val="A4A3A4"/>
          </p15:clr>
        </p15:guide>
        <p15:guide id="23" pos="1190">
          <p15:clr>
            <a:srgbClr val="A4A3A4"/>
          </p15:clr>
        </p15:guide>
        <p15:guide id="24" pos="511">
          <p15:clr>
            <a:srgbClr val="A4A3A4"/>
          </p15:clr>
        </p15:guide>
        <p15:guide id="25" pos="964">
          <p15:clr>
            <a:srgbClr val="A4A3A4"/>
          </p15:clr>
        </p15:guide>
        <p15:guide id="26" pos="1416">
          <p15:clr>
            <a:srgbClr val="A4A3A4"/>
          </p15:clr>
        </p15:guide>
        <p15:guide id="27" pos="5013">
          <p15:clr>
            <a:srgbClr val="A4A3A4"/>
          </p15:clr>
        </p15:guide>
        <p15:guide id="28" pos="5691">
          <p15:clr>
            <a:srgbClr val="A4A3A4"/>
          </p15:clr>
        </p15:guide>
        <p15:guide id="29" pos="5465">
          <p15:clr>
            <a:srgbClr val="A4A3A4"/>
          </p15:clr>
        </p15:guide>
        <p15:guide id="30" pos="4342">
          <p15:clr>
            <a:srgbClr val="A4A3A4"/>
          </p15:clr>
        </p15:guide>
        <p15:guide id="31" pos="3889">
          <p15:clr>
            <a:srgbClr val="A4A3A4"/>
          </p15:clr>
        </p15:guide>
        <p15:guide id="32" pos="3437">
          <p15:clr>
            <a:srgbClr val="A4A3A4"/>
          </p15:clr>
        </p15:guide>
        <p15:guide id="33" pos="2992">
          <p15:clr>
            <a:srgbClr val="A4A3A4"/>
          </p15:clr>
        </p15:guide>
        <p15:guide id="34" pos="2539">
          <p15:clr>
            <a:srgbClr val="A4A3A4"/>
          </p15:clr>
        </p15:guide>
        <p15:guide id="35" pos="2765">
          <p15:clr>
            <a:srgbClr val="A4A3A4"/>
          </p15:clr>
        </p15:guide>
        <p15:guide id="36" pos="1642">
          <p15:clr>
            <a:srgbClr val="A4A3A4"/>
          </p15:clr>
        </p15:guide>
        <p15:guide id="37" pos="4794">
          <p15:clr>
            <a:srgbClr val="A4A3A4"/>
          </p15:clr>
        </p15:guide>
        <p15:guide id="38" pos="5239">
          <p15:clr>
            <a:srgbClr val="A4A3A4"/>
          </p15:clr>
        </p15:guide>
        <p15:guide id="39" pos="2094">
          <p15:clr>
            <a:srgbClr val="A4A3A4"/>
          </p15:clr>
        </p15:guide>
        <p15:guide id="40" pos="23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ev Gopalakrishnanmenon (UST, IND)" initials="RG(I" lastIdx="1" clrIdx="0">
    <p:extLst>
      <p:ext uri="{19B8F6BF-5375-455C-9EA6-DF929625EA0E}">
        <p15:presenceInfo xmlns:p15="http://schemas.microsoft.com/office/powerpoint/2012/main" userId="S-1-5-21-3314194823-2298894341-969725918-891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6B23"/>
    <a:srgbClr val="007CBA"/>
    <a:srgbClr val="0CD0DB"/>
    <a:srgbClr val="7ACC63"/>
    <a:srgbClr val="00FFFF"/>
    <a:srgbClr val="FFDA44"/>
    <a:srgbClr val="9BA600"/>
    <a:srgbClr val="DEA900"/>
    <a:srgbClr val="006600"/>
    <a:srgbClr val="005C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21" autoAdjust="0"/>
    <p:restoredTop sz="93860" autoAdjust="0"/>
  </p:normalViewPr>
  <p:slideViewPr>
    <p:cSldViewPr snapToGrid="0" snapToObjects="1">
      <p:cViewPr varScale="1">
        <p:scale>
          <a:sx n="104" d="100"/>
          <a:sy n="104" d="100"/>
        </p:scale>
        <p:origin x="114" y="576"/>
      </p:cViewPr>
      <p:guideLst>
        <p:guide orient="horz" pos="88"/>
        <p:guide orient="horz" pos="1583"/>
        <p:guide orient="horz" pos="3154"/>
        <p:guide orient="horz" pos="2726"/>
        <p:guide orient="horz" pos="3013"/>
        <p:guide orient="horz" pos="2876"/>
        <p:guide orient="horz" pos="225"/>
        <p:guide orient="horz" pos="371"/>
        <p:guide orient="horz" pos="948"/>
        <p:guide orient="horz" pos="516"/>
        <p:guide orient="horz" pos="2580"/>
        <p:guide orient="horz" pos="2436"/>
        <p:guide orient="horz" pos="2292"/>
        <p:guide orient="horz" pos="2148"/>
        <p:guide orient="horz" pos="1140"/>
        <p:guide orient="horz" pos="660"/>
        <p:guide orient="horz" pos="804"/>
        <p:guide orient="horz" pos="1860"/>
        <p:guide pos="285"/>
        <p:guide pos="66"/>
        <p:guide pos="1868"/>
        <p:guide pos="738"/>
        <p:guide pos="1190"/>
        <p:guide pos="511"/>
        <p:guide pos="964"/>
        <p:guide pos="1416"/>
        <p:guide pos="5013"/>
        <p:guide pos="5691"/>
        <p:guide pos="5465"/>
        <p:guide pos="4342"/>
        <p:guide pos="3889"/>
        <p:guide pos="3437"/>
        <p:guide pos="2992"/>
        <p:guide pos="2539"/>
        <p:guide pos="2765"/>
        <p:guide pos="1642"/>
        <p:guide pos="4794"/>
        <p:guide pos="5239"/>
        <p:guide pos="2094"/>
        <p:guide pos="23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notesViewPr>
    <p:cSldViewPr snapToGrid="0">
      <p:cViewPr varScale="1">
        <p:scale>
          <a:sx n="61" d="100"/>
          <a:sy n="61" d="100"/>
        </p:scale>
        <p:origin x="2808"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5C926-3F63-4F8A-961B-A28B1B68C916}" type="doc">
      <dgm:prSet loTypeId="urn:microsoft.com/office/officeart/2005/8/layout/hProcess9" loCatId="process" qsTypeId="urn:microsoft.com/office/officeart/2005/8/quickstyle/simple1" qsCatId="simple" csTypeId="urn:microsoft.com/office/officeart/2005/8/colors/colorful5" csCatId="colorful" phldr="1"/>
      <dgm:spPr/>
    </dgm:pt>
    <dgm:pt modelId="{50A9B06B-D8A6-4D16-B2CE-C0DB00C7A05F}">
      <dgm:prSet phldrT="[Text]" custT="1"/>
      <dgm:spPr/>
      <dgm:t>
        <a:bodyPr/>
        <a:lstStyle/>
        <a:p>
          <a:r>
            <a:rPr lang="en-US" sz="1600" dirty="0"/>
            <a:t>Vendors</a:t>
          </a:r>
        </a:p>
        <a:p>
          <a:r>
            <a:rPr lang="en-US" sz="1600" dirty="0"/>
            <a:t>Buyers</a:t>
          </a:r>
        </a:p>
        <a:p>
          <a:r>
            <a:rPr lang="en-US" sz="1600" dirty="0"/>
            <a:t>Investors</a:t>
          </a:r>
        </a:p>
      </dgm:t>
    </dgm:pt>
    <dgm:pt modelId="{6D0D3F8D-7D08-48DD-8E5E-106F8BBA1E0D}" type="parTrans" cxnId="{C8A061D0-D897-421F-8B82-A16256D2CA7C}">
      <dgm:prSet/>
      <dgm:spPr/>
      <dgm:t>
        <a:bodyPr/>
        <a:lstStyle/>
        <a:p>
          <a:endParaRPr lang="en-US"/>
        </a:p>
      </dgm:t>
    </dgm:pt>
    <dgm:pt modelId="{43232C62-0FDB-4910-91B9-3C47A75198AB}" type="sibTrans" cxnId="{C8A061D0-D897-421F-8B82-A16256D2CA7C}">
      <dgm:prSet/>
      <dgm:spPr/>
      <dgm:t>
        <a:bodyPr/>
        <a:lstStyle/>
        <a:p>
          <a:endParaRPr lang="en-US"/>
        </a:p>
      </dgm:t>
    </dgm:pt>
    <dgm:pt modelId="{AC99060E-DEA3-48BB-834F-413916013755}">
      <dgm:prSet phldrT="[Text]" custT="1"/>
      <dgm:spPr/>
      <dgm:t>
        <a:bodyPr/>
        <a:lstStyle/>
        <a:p>
          <a:r>
            <a:rPr lang="en-US" sz="1600" dirty="0"/>
            <a:t>consortium</a:t>
          </a:r>
        </a:p>
        <a:p>
          <a:r>
            <a:rPr lang="en-US" sz="1600" dirty="0"/>
            <a:t>Blockchain</a:t>
          </a:r>
        </a:p>
      </dgm:t>
    </dgm:pt>
    <dgm:pt modelId="{C7F67B8A-F680-4138-90F4-6269579794D5}" type="parTrans" cxnId="{09B7D7D3-B2D6-4F6E-AC3A-A99601254B11}">
      <dgm:prSet/>
      <dgm:spPr/>
      <dgm:t>
        <a:bodyPr/>
        <a:lstStyle/>
        <a:p>
          <a:endParaRPr lang="en-US"/>
        </a:p>
      </dgm:t>
    </dgm:pt>
    <dgm:pt modelId="{0981E65E-72AD-4D16-A698-6ED7C6B96EC6}" type="sibTrans" cxnId="{09B7D7D3-B2D6-4F6E-AC3A-A99601254B11}">
      <dgm:prSet/>
      <dgm:spPr/>
      <dgm:t>
        <a:bodyPr/>
        <a:lstStyle/>
        <a:p>
          <a:endParaRPr lang="en-US"/>
        </a:p>
      </dgm:t>
    </dgm:pt>
    <dgm:pt modelId="{88737C68-37AF-47FE-B3A5-0ADD4BE07F82}">
      <dgm:prSet phldrT="[Text]" custT="1"/>
      <dgm:spPr/>
      <dgm:t>
        <a:bodyPr/>
        <a:lstStyle/>
        <a:p>
          <a:endParaRPr lang="en-US" sz="1600" dirty="0"/>
        </a:p>
      </dgm:t>
    </dgm:pt>
    <dgm:pt modelId="{796D9946-8AD5-42C3-90DA-CA5DDB33E828}" type="parTrans" cxnId="{D0498785-C318-4283-8AC4-C2EBD9AC7F4C}">
      <dgm:prSet/>
      <dgm:spPr/>
      <dgm:t>
        <a:bodyPr/>
        <a:lstStyle/>
        <a:p>
          <a:endParaRPr lang="en-US"/>
        </a:p>
      </dgm:t>
    </dgm:pt>
    <dgm:pt modelId="{9160FB99-F4FE-46E2-90F7-E0581E4F364F}" type="sibTrans" cxnId="{D0498785-C318-4283-8AC4-C2EBD9AC7F4C}">
      <dgm:prSet/>
      <dgm:spPr/>
      <dgm:t>
        <a:bodyPr/>
        <a:lstStyle/>
        <a:p>
          <a:endParaRPr lang="en-US"/>
        </a:p>
      </dgm:t>
    </dgm:pt>
    <dgm:pt modelId="{0FF006CB-8909-4F35-BF36-D94D09360938}">
      <dgm:prSet phldrT="[Text]" custT="1"/>
      <dgm:spPr/>
      <dgm:t>
        <a:bodyPr/>
        <a:lstStyle/>
        <a:p>
          <a:endParaRPr lang="en-US" sz="1600" dirty="0"/>
        </a:p>
      </dgm:t>
    </dgm:pt>
    <dgm:pt modelId="{C8A1930B-BDFC-4F7F-8B3E-8B6AEDEB679E}" type="parTrans" cxnId="{1C61CD49-1C3F-4857-8140-DBEBDF72B514}">
      <dgm:prSet/>
      <dgm:spPr/>
      <dgm:t>
        <a:bodyPr/>
        <a:lstStyle/>
        <a:p>
          <a:endParaRPr lang="en-US"/>
        </a:p>
      </dgm:t>
    </dgm:pt>
    <dgm:pt modelId="{455F2E47-A77F-4363-8DE0-9A9F8AEBDF53}" type="sibTrans" cxnId="{1C61CD49-1C3F-4857-8140-DBEBDF72B514}">
      <dgm:prSet/>
      <dgm:spPr/>
      <dgm:t>
        <a:bodyPr/>
        <a:lstStyle/>
        <a:p>
          <a:endParaRPr lang="en-US"/>
        </a:p>
      </dgm:t>
    </dgm:pt>
    <dgm:pt modelId="{8B25DF8F-19D4-4694-997D-7C707FBA3FFF}" type="pres">
      <dgm:prSet presAssocID="{F645C926-3F63-4F8A-961B-A28B1B68C916}" presName="CompostProcess" presStyleCnt="0">
        <dgm:presLayoutVars>
          <dgm:dir/>
          <dgm:resizeHandles val="exact"/>
        </dgm:presLayoutVars>
      </dgm:prSet>
      <dgm:spPr/>
    </dgm:pt>
    <dgm:pt modelId="{C2113E74-A8BA-4995-9594-53D39E871C8B}" type="pres">
      <dgm:prSet presAssocID="{F645C926-3F63-4F8A-961B-A28B1B68C916}" presName="arrow" presStyleLbl="bgShp" presStyleIdx="0" presStyleCnt="1" custScaleX="117647" custLinFactNeighborX="-6729" custLinFactNeighborY="0"/>
      <dgm:spPr/>
    </dgm:pt>
    <dgm:pt modelId="{A13BA895-815B-4591-9F8C-E533E333390F}" type="pres">
      <dgm:prSet presAssocID="{F645C926-3F63-4F8A-961B-A28B1B68C916}" presName="linearProcess" presStyleCnt="0"/>
      <dgm:spPr/>
    </dgm:pt>
    <dgm:pt modelId="{883F5CCF-CE98-46D4-88D5-111999419DBD}" type="pres">
      <dgm:prSet presAssocID="{50A9B06B-D8A6-4D16-B2CE-C0DB00C7A05F}" presName="textNode" presStyleLbl="node1" presStyleIdx="0" presStyleCnt="4" custScaleX="58528" custScaleY="108142" custLinFactX="-16428" custLinFactNeighborX="-100000" custLinFactNeighborY="5275">
        <dgm:presLayoutVars>
          <dgm:bulletEnabled val="1"/>
        </dgm:presLayoutVars>
      </dgm:prSet>
      <dgm:spPr/>
    </dgm:pt>
    <dgm:pt modelId="{0CAC1E69-E3DF-416B-A5E7-C43116887CEC}" type="pres">
      <dgm:prSet presAssocID="{43232C62-0FDB-4910-91B9-3C47A75198AB}" presName="sibTrans" presStyleCnt="0"/>
      <dgm:spPr/>
    </dgm:pt>
    <dgm:pt modelId="{EEDD2462-AA0C-48E0-9496-58C032AE8098}" type="pres">
      <dgm:prSet presAssocID="{AC99060E-DEA3-48BB-834F-413916013755}" presName="textNode" presStyleLbl="node1" presStyleIdx="1" presStyleCnt="4" custScaleX="78960" custScaleY="90198" custLinFactX="89793" custLinFactNeighborX="100000" custLinFactNeighborY="4998">
        <dgm:presLayoutVars>
          <dgm:bulletEnabled val="1"/>
        </dgm:presLayoutVars>
      </dgm:prSet>
      <dgm:spPr/>
    </dgm:pt>
    <dgm:pt modelId="{61FA269A-C554-43A2-AF99-B3AA489F2141}" type="pres">
      <dgm:prSet presAssocID="{0981E65E-72AD-4D16-A698-6ED7C6B96EC6}" presName="sibTrans" presStyleCnt="0"/>
      <dgm:spPr/>
    </dgm:pt>
    <dgm:pt modelId="{D1CEC8E6-5F99-45EF-86AB-0976250AC108}" type="pres">
      <dgm:prSet presAssocID="{88737C68-37AF-47FE-B3A5-0ADD4BE07F82}" presName="textNode" presStyleLbl="node1" presStyleIdx="2" presStyleCnt="4" custScaleX="59350" custScaleY="81290" custLinFactX="-100000" custLinFactNeighborX="-136947" custLinFactNeighborY="4336">
        <dgm:presLayoutVars>
          <dgm:bulletEnabled val="1"/>
        </dgm:presLayoutVars>
      </dgm:prSet>
      <dgm:spPr/>
    </dgm:pt>
    <dgm:pt modelId="{021C1DF9-35A5-416A-BE43-869D0CAA1149}" type="pres">
      <dgm:prSet presAssocID="{9160FB99-F4FE-46E2-90F7-E0581E4F364F}" presName="sibTrans" presStyleCnt="0"/>
      <dgm:spPr/>
    </dgm:pt>
    <dgm:pt modelId="{7A9D27A0-048D-4D01-A906-0B671E3AE98D}" type="pres">
      <dgm:prSet presAssocID="{0FF006CB-8909-4F35-BF36-D94D09360938}" presName="textNode" presStyleLbl="node1" presStyleIdx="3" presStyleCnt="4" custScaleX="51860" custScaleY="92164" custLinFactX="-100000" custLinFactNeighborX="-144204" custLinFactNeighborY="5419">
        <dgm:presLayoutVars>
          <dgm:bulletEnabled val="1"/>
        </dgm:presLayoutVars>
      </dgm:prSet>
      <dgm:spPr/>
    </dgm:pt>
  </dgm:ptLst>
  <dgm:cxnLst>
    <dgm:cxn modelId="{15090D09-3C5A-4236-BEDD-D9AF74B238EC}" type="presOf" srcId="{50A9B06B-D8A6-4D16-B2CE-C0DB00C7A05F}" destId="{883F5CCF-CE98-46D4-88D5-111999419DBD}" srcOrd="0" destOrd="0" presId="urn:microsoft.com/office/officeart/2005/8/layout/hProcess9"/>
    <dgm:cxn modelId="{1C61CD49-1C3F-4857-8140-DBEBDF72B514}" srcId="{F645C926-3F63-4F8A-961B-A28B1B68C916}" destId="{0FF006CB-8909-4F35-BF36-D94D09360938}" srcOrd="3" destOrd="0" parTransId="{C8A1930B-BDFC-4F7F-8B3E-8B6AEDEB679E}" sibTransId="{455F2E47-A77F-4363-8DE0-9A9F8AEBDF53}"/>
    <dgm:cxn modelId="{C8CC2C4B-B5ED-4F76-B2F2-F4FACC2E3647}" type="presOf" srcId="{0FF006CB-8909-4F35-BF36-D94D09360938}" destId="{7A9D27A0-048D-4D01-A906-0B671E3AE98D}" srcOrd="0" destOrd="0" presId="urn:microsoft.com/office/officeart/2005/8/layout/hProcess9"/>
    <dgm:cxn modelId="{9345B584-6346-4D2B-92B4-741C9BE0E879}" type="presOf" srcId="{F645C926-3F63-4F8A-961B-A28B1B68C916}" destId="{8B25DF8F-19D4-4694-997D-7C707FBA3FFF}" srcOrd="0" destOrd="0" presId="urn:microsoft.com/office/officeart/2005/8/layout/hProcess9"/>
    <dgm:cxn modelId="{D0498785-C318-4283-8AC4-C2EBD9AC7F4C}" srcId="{F645C926-3F63-4F8A-961B-A28B1B68C916}" destId="{88737C68-37AF-47FE-B3A5-0ADD4BE07F82}" srcOrd="2" destOrd="0" parTransId="{796D9946-8AD5-42C3-90DA-CA5DDB33E828}" sibTransId="{9160FB99-F4FE-46E2-90F7-E0581E4F364F}"/>
    <dgm:cxn modelId="{374BC0CA-A533-4579-89F9-71B996807AE3}" type="presOf" srcId="{88737C68-37AF-47FE-B3A5-0ADD4BE07F82}" destId="{D1CEC8E6-5F99-45EF-86AB-0976250AC108}" srcOrd="0" destOrd="0" presId="urn:microsoft.com/office/officeart/2005/8/layout/hProcess9"/>
    <dgm:cxn modelId="{C8A061D0-D897-421F-8B82-A16256D2CA7C}" srcId="{F645C926-3F63-4F8A-961B-A28B1B68C916}" destId="{50A9B06B-D8A6-4D16-B2CE-C0DB00C7A05F}" srcOrd="0" destOrd="0" parTransId="{6D0D3F8D-7D08-48DD-8E5E-106F8BBA1E0D}" sibTransId="{43232C62-0FDB-4910-91B9-3C47A75198AB}"/>
    <dgm:cxn modelId="{09B7D7D3-B2D6-4F6E-AC3A-A99601254B11}" srcId="{F645C926-3F63-4F8A-961B-A28B1B68C916}" destId="{AC99060E-DEA3-48BB-834F-413916013755}" srcOrd="1" destOrd="0" parTransId="{C7F67B8A-F680-4138-90F4-6269579794D5}" sibTransId="{0981E65E-72AD-4D16-A698-6ED7C6B96EC6}"/>
    <dgm:cxn modelId="{52CCECEA-5952-4123-9504-3C5238542407}" type="presOf" srcId="{AC99060E-DEA3-48BB-834F-413916013755}" destId="{EEDD2462-AA0C-48E0-9496-58C032AE8098}" srcOrd="0" destOrd="0" presId="urn:microsoft.com/office/officeart/2005/8/layout/hProcess9"/>
    <dgm:cxn modelId="{C3EBDC35-1221-4B02-B373-77CF6162430A}" type="presParOf" srcId="{8B25DF8F-19D4-4694-997D-7C707FBA3FFF}" destId="{C2113E74-A8BA-4995-9594-53D39E871C8B}" srcOrd="0" destOrd="0" presId="urn:microsoft.com/office/officeart/2005/8/layout/hProcess9"/>
    <dgm:cxn modelId="{2DD58C11-C353-4A62-A978-00E29C20CD14}" type="presParOf" srcId="{8B25DF8F-19D4-4694-997D-7C707FBA3FFF}" destId="{A13BA895-815B-4591-9F8C-E533E333390F}" srcOrd="1" destOrd="0" presId="urn:microsoft.com/office/officeart/2005/8/layout/hProcess9"/>
    <dgm:cxn modelId="{A64CCD7C-8CC6-4F77-8268-2D584BF51D93}" type="presParOf" srcId="{A13BA895-815B-4591-9F8C-E533E333390F}" destId="{883F5CCF-CE98-46D4-88D5-111999419DBD}" srcOrd="0" destOrd="0" presId="urn:microsoft.com/office/officeart/2005/8/layout/hProcess9"/>
    <dgm:cxn modelId="{067C54E6-CDF6-4154-9DEC-B18BC6784DFF}" type="presParOf" srcId="{A13BA895-815B-4591-9F8C-E533E333390F}" destId="{0CAC1E69-E3DF-416B-A5E7-C43116887CEC}" srcOrd="1" destOrd="0" presId="urn:microsoft.com/office/officeart/2005/8/layout/hProcess9"/>
    <dgm:cxn modelId="{36D2D1B4-56D7-439F-B5AA-5B16FF5D16FD}" type="presParOf" srcId="{A13BA895-815B-4591-9F8C-E533E333390F}" destId="{EEDD2462-AA0C-48E0-9496-58C032AE8098}" srcOrd="2" destOrd="0" presId="urn:microsoft.com/office/officeart/2005/8/layout/hProcess9"/>
    <dgm:cxn modelId="{D6166999-59AF-4B99-B51C-AEE959971A2D}" type="presParOf" srcId="{A13BA895-815B-4591-9F8C-E533E333390F}" destId="{61FA269A-C554-43A2-AF99-B3AA489F2141}" srcOrd="3" destOrd="0" presId="urn:microsoft.com/office/officeart/2005/8/layout/hProcess9"/>
    <dgm:cxn modelId="{40F154D1-DFDD-42B9-9D8E-4AE9F56E58E7}" type="presParOf" srcId="{A13BA895-815B-4591-9F8C-E533E333390F}" destId="{D1CEC8E6-5F99-45EF-86AB-0976250AC108}" srcOrd="4" destOrd="0" presId="urn:microsoft.com/office/officeart/2005/8/layout/hProcess9"/>
    <dgm:cxn modelId="{EBFE9B2D-55E7-4620-89BE-B2C70675C58F}" type="presParOf" srcId="{A13BA895-815B-4591-9F8C-E533E333390F}" destId="{021C1DF9-35A5-416A-BE43-869D0CAA1149}" srcOrd="5" destOrd="0" presId="urn:microsoft.com/office/officeart/2005/8/layout/hProcess9"/>
    <dgm:cxn modelId="{EB5CABD6-3F93-4020-84CE-1EFD6EC2B3C6}" type="presParOf" srcId="{A13BA895-815B-4591-9F8C-E533E333390F}" destId="{7A9D27A0-048D-4D01-A906-0B671E3AE98D}"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113E74-A8BA-4995-9594-53D39E871C8B}">
      <dsp:nvSpPr>
        <dsp:cNvPr id="0" name=""/>
        <dsp:cNvSpPr/>
      </dsp:nvSpPr>
      <dsp:spPr>
        <a:xfrm>
          <a:off x="0" y="0"/>
          <a:ext cx="8058000" cy="2390274"/>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3F5CCF-CE98-46D4-88D5-111999419DBD}">
      <dsp:nvSpPr>
        <dsp:cNvPr id="0" name=""/>
        <dsp:cNvSpPr/>
      </dsp:nvSpPr>
      <dsp:spPr>
        <a:xfrm>
          <a:off x="0" y="728593"/>
          <a:ext cx="1414856" cy="1033956"/>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Vendors</a:t>
          </a:r>
        </a:p>
        <a:p>
          <a:pPr marL="0" lvl="0" indent="0" algn="ctr" defTabSz="711200">
            <a:lnSpc>
              <a:spcPct val="90000"/>
            </a:lnSpc>
            <a:spcBef>
              <a:spcPct val="0"/>
            </a:spcBef>
            <a:spcAft>
              <a:spcPct val="35000"/>
            </a:spcAft>
            <a:buNone/>
          </a:pPr>
          <a:r>
            <a:rPr lang="en-US" sz="1600" kern="1200" dirty="0"/>
            <a:t>Buyers</a:t>
          </a:r>
        </a:p>
        <a:p>
          <a:pPr marL="0" lvl="0" indent="0" algn="ctr" defTabSz="711200">
            <a:lnSpc>
              <a:spcPct val="90000"/>
            </a:lnSpc>
            <a:spcBef>
              <a:spcPct val="0"/>
            </a:spcBef>
            <a:spcAft>
              <a:spcPct val="35000"/>
            </a:spcAft>
            <a:buNone/>
          </a:pPr>
          <a:r>
            <a:rPr lang="en-US" sz="1600" kern="1200" dirty="0"/>
            <a:t>Investors</a:t>
          </a:r>
        </a:p>
      </dsp:txBody>
      <dsp:txXfrm>
        <a:off x="50474" y="779067"/>
        <a:ext cx="1313908" cy="933008"/>
      </dsp:txXfrm>
    </dsp:sp>
    <dsp:sp modelId="{EEDD2462-AA0C-48E0-9496-58C032AE8098}">
      <dsp:nvSpPr>
        <dsp:cNvPr id="0" name=""/>
        <dsp:cNvSpPr/>
      </dsp:nvSpPr>
      <dsp:spPr>
        <a:xfrm>
          <a:off x="4809952" y="811727"/>
          <a:ext cx="1908780" cy="862391"/>
        </a:xfrm>
        <a:prstGeom prst="roundRect">
          <a:avLst/>
        </a:prstGeom>
        <a:solidFill>
          <a:schemeClr val="accent5">
            <a:hueOff val="-3635691"/>
            <a:satOff val="-7153"/>
            <a:lumOff val="96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consortium</a:t>
          </a:r>
        </a:p>
        <a:p>
          <a:pPr marL="0" lvl="0" indent="0" algn="ctr" defTabSz="711200">
            <a:lnSpc>
              <a:spcPct val="90000"/>
            </a:lnSpc>
            <a:spcBef>
              <a:spcPct val="0"/>
            </a:spcBef>
            <a:spcAft>
              <a:spcPct val="35000"/>
            </a:spcAft>
            <a:buNone/>
          </a:pPr>
          <a:r>
            <a:rPr lang="en-US" sz="1600" kern="1200" dirty="0"/>
            <a:t>Blockchain</a:t>
          </a:r>
        </a:p>
      </dsp:txBody>
      <dsp:txXfrm>
        <a:off x="4852050" y="853825"/>
        <a:ext cx="1824584" cy="778195"/>
      </dsp:txXfrm>
    </dsp:sp>
    <dsp:sp modelId="{D1CEC8E6-5F99-45EF-86AB-0976250AC108}">
      <dsp:nvSpPr>
        <dsp:cNvPr id="0" name=""/>
        <dsp:cNvSpPr/>
      </dsp:nvSpPr>
      <dsp:spPr>
        <a:xfrm>
          <a:off x="1578913" y="847983"/>
          <a:ext cx="1434727" cy="777221"/>
        </a:xfrm>
        <a:prstGeom prst="roundRect">
          <a:avLst/>
        </a:prstGeom>
        <a:solidFill>
          <a:schemeClr val="accent5">
            <a:hueOff val="-7271381"/>
            <a:satOff val="-14306"/>
            <a:lumOff val="1934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1616854" y="885924"/>
        <a:ext cx="1358845" cy="701339"/>
      </dsp:txXfrm>
    </dsp:sp>
    <dsp:sp modelId="{7A9D27A0-048D-4D01-A906-0B671E3AE98D}">
      <dsp:nvSpPr>
        <dsp:cNvPr id="0" name=""/>
        <dsp:cNvSpPr/>
      </dsp:nvSpPr>
      <dsp:spPr>
        <a:xfrm>
          <a:off x="3387303" y="806354"/>
          <a:ext cx="1253664" cy="881188"/>
        </a:xfrm>
        <a:prstGeom prst="roundRect">
          <a:avLst/>
        </a:prstGeom>
        <a:solidFill>
          <a:schemeClr val="accent5">
            <a:hueOff val="-10907072"/>
            <a:satOff val="-21459"/>
            <a:lumOff val="29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3430319" y="849370"/>
        <a:ext cx="1167632" cy="79515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C468A65-2093-4CA5-BAC8-7EC01C9AC48C}" type="datetimeFigureOut">
              <a:rPr lang="en-US" smtClean="0"/>
              <a:t>10/19/2017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DFF3DC3-52C2-41BE-9C12-13CA2C026DEA}" type="slidenum">
              <a:rPr lang="en-US" smtClean="0"/>
              <a:t>‹#›</a:t>
            </a:fld>
            <a:endParaRPr lang="en-US" dirty="0"/>
          </a:p>
        </p:txBody>
      </p:sp>
    </p:spTree>
    <p:extLst>
      <p:ext uri="{BB962C8B-B14F-4D97-AF65-F5344CB8AC3E}">
        <p14:creationId xmlns:p14="http://schemas.microsoft.com/office/powerpoint/2010/main" val="9996286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D20CA-449A-49FF-91FD-FE591C19058E}" type="datetimeFigureOut">
              <a:rPr lang="en-US" smtClean="0"/>
              <a:pPr/>
              <a:t>10/19/2017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3E07A1-2926-49B1-9231-67F85B6D590A}" type="slidenum">
              <a:rPr lang="en-US" smtClean="0"/>
              <a:pPr/>
              <a:t>‹#›</a:t>
            </a:fld>
            <a:endParaRPr lang="en-US" dirty="0"/>
          </a:p>
        </p:txBody>
      </p:sp>
    </p:spTree>
    <p:extLst>
      <p:ext uri="{BB962C8B-B14F-4D97-AF65-F5344CB8AC3E}">
        <p14:creationId xmlns:p14="http://schemas.microsoft.com/office/powerpoint/2010/main" val="3274125355"/>
      </p:ext>
    </p:extLst>
  </p:cSld>
  <p:clrMap bg1="lt1" tx1="dk1" bg2="lt2" tx2="dk2" accent1="accent1" accent2="accent2" accent3="accent3" accent4="accent4" accent5="accent5" accent6="accent6" hlink="hlink" folHlink="folHlink"/>
  <p:notesStyle>
    <a:lvl1pPr marL="0" algn="l" defTabSz="892894" rtl="0" eaLnBrk="1" latinLnBrk="0" hangingPunct="1">
      <a:defRPr sz="1200" kern="1200">
        <a:solidFill>
          <a:schemeClr val="tx1"/>
        </a:solidFill>
        <a:latin typeface="+mn-lt"/>
        <a:ea typeface="+mn-ea"/>
        <a:cs typeface="+mn-cs"/>
      </a:defRPr>
    </a:lvl1pPr>
    <a:lvl2pPr marL="446447" algn="l" defTabSz="892894" rtl="0" eaLnBrk="1" latinLnBrk="0" hangingPunct="1">
      <a:defRPr sz="1200" kern="1200">
        <a:solidFill>
          <a:schemeClr val="tx1"/>
        </a:solidFill>
        <a:latin typeface="+mn-lt"/>
        <a:ea typeface="+mn-ea"/>
        <a:cs typeface="+mn-cs"/>
      </a:defRPr>
    </a:lvl2pPr>
    <a:lvl3pPr marL="892894" algn="l" defTabSz="892894" rtl="0" eaLnBrk="1" latinLnBrk="0" hangingPunct="1">
      <a:defRPr sz="1200" kern="1200">
        <a:solidFill>
          <a:schemeClr val="tx1"/>
        </a:solidFill>
        <a:latin typeface="+mn-lt"/>
        <a:ea typeface="+mn-ea"/>
        <a:cs typeface="+mn-cs"/>
      </a:defRPr>
    </a:lvl3pPr>
    <a:lvl4pPr marL="1339340" algn="l" defTabSz="892894" rtl="0" eaLnBrk="1" latinLnBrk="0" hangingPunct="1">
      <a:defRPr sz="1200" kern="1200">
        <a:solidFill>
          <a:schemeClr val="tx1"/>
        </a:solidFill>
        <a:latin typeface="+mn-lt"/>
        <a:ea typeface="+mn-ea"/>
        <a:cs typeface="+mn-cs"/>
      </a:defRPr>
    </a:lvl4pPr>
    <a:lvl5pPr marL="1785787" algn="l" defTabSz="892894" rtl="0" eaLnBrk="1" latinLnBrk="0" hangingPunct="1">
      <a:defRPr sz="1200" kern="1200">
        <a:solidFill>
          <a:schemeClr val="tx1"/>
        </a:solidFill>
        <a:latin typeface="+mn-lt"/>
        <a:ea typeface="+mn-ea"/>
        <a:cs typeface="+mn-cs"/>
      </a:defRPr>
    </a:lvl5pPr>
    <a:lvl6pPr marL="2232234" algn="l" defTabSz="892894" rtl="0" eaLnBrk="1" latinLnBrk="0" hangingPunct="1">
      <a:defRPr sz="1200" kern="1200">
        <a:solidFill>
          <a:schemeClr val="tx1"/>
        </a:solidFill>
        <a:latin typeface="+mn-lt"/>
        <a:ea typeface="+mn-ea"/>
        <a:cs typeface="+mn-cs"/>
      </a:defRPr>
    </a:lvl6pPr>
    <a:lvl7pPr marL="2678681" algn="l" defTabSz="892894" rtl="0" eaLnBrk="1" latinLnBrk="0" hangingPunct="1">
      <a:defRPr sz="1200" kern="1200">
        <a:solidFill>
          <a:schemeClr val="tx1"/>
        </a:solidFill>
        <a:latin typeface="+mn-lt"/>
        <a:ea typeface="+mn-ea"/>
        <a:cs typeface="+mn-cs"/>
      </a:defRPr>
    </a:lvl7pPr>
    <a:lvl8pPr marL="3125127" algn="l" defTabSz="892894" rtl="0" eaLnBrk="1" latinLnBrk="0" hangingPunct="1">
      <a:defRPr sz="1200" kern="1200">
        <a:solidFill>
          <a:schemeClr val="tx1"/>
        </a:solidFill>
        <a:latin typeface="+mn-lt"/>
        <a:ea typeface="+mn-ea"/>
        <a:cs typeface="+mn-cs"/>
      </a:defRPr>
    </a:lvl8pPr>
    <a:lvl9pPr marL="3571574" algn="l" defTabSz="89289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Tell us about your</a:t>
            </a:r>
            <a:r>
              <a:rPr lang="en-US" baseline="0" dirty="0"/>
              <a:t> team.</a:t>
            </a:r>
            <a:endParaRPr lang="en-US" dirty="0"/>
          </a:p>
          <a:p>
            <a:pPr marL="0" marR="0" lvl="0" indent="0" algn="l" defTabSz="89289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2</a:t>
            </a:fld>
            <a:endParaRPr lang="en-US" dirty="0"/>
          </a:p>
        </p:txBody>
      </p:sp>
    </p:spTree>
    <p:extLst>
      <p:ext uri="{BB962C8B-B14F-4D97-AF65-F5344CB8AC3E}">
        <p14:creationId xmlns:p14="http://schemas.microsoft.com/office/powerpoint/2010/main" val="1260829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Who</a:t>
            </a:r>
            <a:r>
              <a:rPr lang="en-US" baseline="0" dirty="0"/>
              <a:t> is going to be the target market - c</a:t>
            </a:r>
            <a:r>
              <a:rPr lang="en-US" sz="1200" b="0" kern="1200" dirty="0">
                <a:solidFill>
                  <a:schemeClr val="tx1"/>
                </a:solidFill>
                <a:effectLst/>
                <a:latin typeface="+mn-lt"/>
                <a:ea typeface="+mn-ea"/>
                <a:cs typeface="+mn-cs"/>
              </a:rPr>
              <a:t>ustomer demographics, purchasing habits, buying cycles, and willingness to adopt the</a:t>
            </a:r>
            <a:r>
              <a:rPr lang="en-US" sz="1200" b="0" kern="1200" baseline="0" dirty="0">
                <a:solidFill>
                  <a:schemeClr val="tx1"/>
                </a:solidFill>
                <a:effectLst/>
                <a:latin typeface="+mn-lt"/>
                <a:ea typeface="+mn-ea"/>
                <a:cs typeface="+mn-cs"/>
              </a:rPr>
              <a:t> solution</a:t>
            </a:r>
            <a:r>
              <a:rPr lang="en-US" baseline="0" dirty="0"/>
              <a:t>? Is there a viable market? How will the product make money? What is your competitive readiness to realize unmet customer needs.</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13</a:t>
            </a:fld>
            <a:endParaRPr lang="en-US" dirty="0"/>
          </a:p>
        </p:txBody>
      </p:sp>
    </p:spTree>
    <p:extLst>
      <p:ext uri="{BB962C8B-B14F-4D97-AF65-F5344CB8AC3E}">
        <p14:creationId xmlns:p14="http://schemas.microsoft.com/office/powerpoint/2010/main" val="3248915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Who</a:t>
            </a:r>
            <a:r>
              <a:rPr lang="en-US" baseline="0" dirty="0"/>
              <a:t> is going to be the target market - c</a:t>
            </a:r>
            <a:r>
              <a:rPr lang="en-US" sz="1200" b="0" kern="1200" dirty="0">
                <a:solidFill>
                  <a:schemeClr val="tx1"/>
                </a:solidFill>
                <a:effectLst/>
                <a:latin typeface="+mn-lt"/>
                <a:ea typeface="+mn-ea"/>
                <a:cs typeface="+mn-cs"/>
              </a:rPr>
              <a:t>ustomer demographics, purchasing habits, buying cycles, and willingness to adopt the</a:t>
            </a:r>
            <a:r>
              <a:rPr lang="en-US" sz="1200" b="0" kern="1200" baseline="0" dirty="0">
                <a:solidFill>
                  <a:schemeClr val="tx1"/>
                </a:solidFill>
                <a:effectLst/>
                <a:latin typeface="+mn-lt"/>
                <a:ea typeface="+mn-ea"/>
                <a:cs typeface="+mn-cs"/>
              </a:rPr>
              <a:t> solution</a:t>
            </a:r>
            <a:r>
              <a:rPr lang="en-US" baseline="0" dirty="0"/>
              <a:t>? Is there a viable market? How will the product make money? What is your competitive readiness to realize unmet customer needs.</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14</a:t>
            </a:fld>
            <a:endParaRPr lang="en-US" dirty="0"/>
          </a:p>
        </p:txBody>
      </p:sp>
    </p:spTree>
    <p:extLst>
      <p:ext uri="{BB962C8B-B14F-4D97-AF65-F5344CB8AC3E}">
        <p14:creationId xmlns:p14="http://schemas.microsoft.com/office/powerpoint/2010/main" val="772410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Who</a:t>
            </a:r>
            <a:r>
              <a:rPr lang="en-US" baseline="0" dirty="0"/>
              <a:t> is going to be the target market - c</a:t>
            </a:r>
            <a:r>
              <a:rPr lang="en-US" sz="1200" b="0" kern="1200" dirty="0">
                <a:solidFill>
                  <a:schemeClr val="tx1"/>
                </a:solidFill>
                <a:effectLst/>
                <a:latin typeface="+mn-lt"/>
                <a:ea typeface="+mn-ea"/>
                <a:cs typeface="+mn-cs"/>
              </a:rPr>
              <a:t>ustomer demographics, purchasing habits, buying cycles, and willingness to adopt the</a:t>
            </a:r>
            <a:r>
              <a:rPr lang="en-US" sz="1200" b="0" kern="1200" baseline="0" dirty="0">
                <a:solidFill>
                  <a:schemeClr val="tx1"/>
                </a:solidFill>
                <a:effectLst/>
                <a:latin typeface="+mn-lt"/>
                <a:ea typeface="+mn-ea"/>
                <a:cs typeface="+mn-cs"/>
              </a:rPr>
              <a:t> solution</a:t>
            </a:r>
            <a:r>
              <a:rPr lang="en-US" baseline="0" dirty="0"/>
              <a:t>? Is there a viable market? How will the product make money? What is your competitive readiness to realize unmet customer needs.</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16</a:t>
            </a:fld>
            <a:endParaRPr lang="en-US" dirty="0"/>
          </a:p>
        </p:txBody>
      </p:sp>
    </p:spTree>
    <p:extLst>
      <p:ext uri="{BB962C8B-B14F-4D97-AF65-F5344CB8AC3E}">
        <p14:creationId xmlns:p14="http://schemas.microsoft.com/office/powerpoint/2010/main" val="2733066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Who</a:t>
            </a:r>
            <a:r>
              <a:rPr lang="en-US" baseline="0" dirty="0"/>
              <a:t> is going to be the target market - c</a:t>
            </a:r>
            <a:r>
              <a:rPr lang="en-US" sz="1200" b="0" kern="1200" dirty="0">
                <a:solidFill>
                  <a:schemeClr val="tx1"/>
                </a:solidFill>
                <a:effectLst/>
                <a:latin typeface="+mn-lt"/>
                <a:ea typeface="+mn-ea"/>
                <a:cs typeface="+mn-cs"/>
              </a:rPr>
              <a:t>ustomer demographics, purchasing habits, buying cycles, and willingness to adopt the</a:t>
            </a:r>
            <a:r>
              <a:rPr lang="en-US" sz="1200" b="0" kern="1200" baseline="0" dirty="0">
                <a:solidFill>
                  <a:schemeClr val="tx1"/>
                </a:solidFill>
                <a:effectLst/>
                <a:latin typeface="+mn-lt"/>
                <a:ea typeface="+mn-ea"/>
                <a:cs typeface="+mn-cs"/>
              </a:rPr>
              <a:t> solution</a:t>
            </a:r>
            <a:r>
              <a:rPr lang="en-US" baseline="0" dirty="0"/>
              <a:t>? Is there a viable market? How will the product make money? What is your competitive readiness to realize unmet customer needs.</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17</a:t>
            </a:fld>
            <a:endParaRPr lang="en-US" dirty="0"/>
          </a:p>
        </p:txBody>
      </p:sp>
    </p:spTree>
    <p:extLst>
      <p:ext uri="{BB962C8B-B14F-4D97-AF65-F5344CB8AC3E}">
        <p14:creationId xmlns:p14="http://schemas.microsoft.com/office/powerpoint/2010/main" val="3842792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Tell us about your</a:t>
            </a:r>
            <a:r>
              <a:rPr lang="en-US" baseline="0" dirty="0"/>
              <a:t> team.</a:t>
            </a:r>
            <a:endParaRPr lang="en-US" dirty="0"/>
          </a:p>
          <a:p>
            <a:pPr marL="0" marR="0" lvl="0" indent="0" algn="l" defTabSz="89289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20</a:t>
            </a:fld>
            <a:endParaRPr lang="en-US" dirty="0"/>
          </a:p>
        </p:txBody>
      </p:sp>
    </p:spTree>
    <p:extLst>
      <p:ext uri="{BB962C8B-B14F-4D97-AF65-F5344CB8AC3E}">
        <p14:creationId xmlns:p14="http://schemas.microsoft.com/office/powerpoint/2010/main" val="480008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Tell us about your</a:t>
            </a:r>
            <a:r>
              <a:rPr lang="en-US" baseline="0" dirty="0"/>
              <a:t> team.</a:t>
            </a:r>
            <a:endParaRPr lang="en-US" dirty="0"/>
          </a:p>
          <a:p>
            <a:pPr marL="0" marR="0" lvl="0" indent="0" algn="l" defTabSz="89289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23</a:t>
            </a:fld>
            <a:endParaRPr lang="en-US" dirty="0"/>
          </a:p>
        </p:txBody>
      </p:sp>
    </p:spTree>
    <p:extLst>
      <p:ext uri="{BB962C8B-B14F-4D97-AF65-F5344CB8AC3E}">
        <p14:creationId xmlns:p14="http://schemas.microsoft.com/office/powerpoint/2010/main" val="3825880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UST’s ROI?</a:t>
            </a:r>
          </a:p>
          <a:p>
            <a:r>
              <a:rPr lang="en-US" dirty="0"/>
              <a:t>What is the</a:t>
            </a:r>
            <a:r>
              <a:rPr lang="en-US" baseline="0" dirty="0"/>
              <a:t> potential customers ROI?</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27</a:t>
            </a:fld>
            <a:endParaRPr lang="en-US" dirty="0"/>
          </a:p>
        </p:txBody>
      </p:sp>
    </p:spTree>
    <p:extLst>
      <p:ext uri="{BB962C8B-B14F-4D97-AF65-F5344CB8AC3E}">
        <p14:creationId xmlns:p14="http://schemas.microsoft.com/office/powerpoint/2010/main" val="3006594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is providing</a:t>
            </a:r>
            <a:r>
              <a:rPr lang="en-US" baseline="0" dirty="0"/>
              <a:t> the competitive products? How is your product uniquely positioned compared to competition?</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28</a:t>
            </a:fld>
            <a:endParaRPr lang="en-US" dirty="0"/>
          </a:p>
        </p:txBody>
      </p:sp>
    </p:spTree>
    <p:extLst>
      <p:ext uri="{BB962C8B-B14F-4D97-AF65-F5344CB8AC3E}">
        <p14:creationId xmlns:p14="http://schemas.microsoft.com/office/powerpoint/2010/main" val="1962217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UST’s ROI?</a:t>
            </a:r>
          </a:p>
          <a:p>
            <a:r>
              <a:rPr lang="en-US" dirty="0"/>
              <a:t>What is the</a:t>
            </a:r>
            <a:r>
              <a:rPr lang="en-US" baseline="0" dirty="0"/>
              <a:t> potential customers ROI?</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29</a:t>
            </a:fld>
            <a:endParaRPr lang="en-US" dirty="0"/>
          </a:p>
        </p:txBody>
      </p:sp>
    </p:spTree>
    <p:extLst>
      <p:ext uri="{BB962C8B-B14F-4D97-AF65-F5344CB8AC3E}">
        <p14:creationId xmlns:p14="http://schemas.microsoft.com/office/powerpoint/2010/main" val="2110905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is providing</a:t>
            </a:r>
            <a:r>
              <a:rPr lang="en-US" baseline="0" dirty="0"/>
              <a:t> the competitive products? How is your product uniquely positioned compared to competition?</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30</a:t>
            </a:fld>
            <a:endParaRPr lang="en-US" dirty="0"/>
          </a:p>
        </p:txBody>
      </p:sp>
    </p:spTree>
    <p:extLst>
      <p:ext uri="{BB962C8B-B14F-4D97-AF65-F5344CB8AC3E}">
        <p14:creationId xmlns:p14="http://schemas.microsoft.com/office/powerpoint/2010/main" val="21494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summary capturing the value proposition of your</a:t>
            </a:r>
            <a:r>
              <a:rPr lang="en-US" baseline="0" dirty="0"/>
              <a:t> idea. It is the unique positioning concept that sets your product apart.</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3</a:t>
            </a:fld>
            <a:endParaRPr lang="en-US" dirty="0"/>
          </a:p>
        </p:txBody>
      </p:sp>
    </p:spTree>
    <p:extLst>
      <p:ext uri="{BB962C8B-B14F-4D97-AF65-F5344CB8AC3E}">
        <p14:creationId xmlns:p14="http://schemas.microsoft.com/office/powerpoint/2010/main" val="2105858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addressable</a:t>
            </a:r>
            <a:r>
              <a:rPr lang="en-US" baseline="0" dirty="0"/>
              <a:t> market (</a:t>
            </a:r>
            <a:r>
              <a:rPr lang="en-US" dirty="0"/>
              <a:t>TAM) –</a:t>
            </a:r>
            <a:r>
              <a:rPr lang="en-US" baseline="0" dirty="0"/>
              <a:t> How much is the annual revenue if you are the only provider for the solution?</a:t>
            </a:r>
          </a:p>
          <a:p>
            <a:r>
              <a:rPr lang="en-US" baseline="0" dirty="0"/>
              <a:t>Customer segment – How can you segment the customers into different groups based on common buying characteristics, needs etc.</a:t>
            </a:r>
          </a:p>
          <a:p>
            <a:r>
              <a:rPr lang="en-US" baseline="0" dirty="0"/>
              <a:t>Product – your solution.</a:t>
            </a:r>
          </a:p>
          <a:p>
            <a:r>
              <a:rPr lang="en-US" dirty="0"/>
              <a:t>Pricing – What is the mode / unit of pricing – is it based on </a:t>
            </a:r>
            <a:r>
              <a:rPr lang="en-US" baseline="0" dirty="0"/>
              <a:t>perpetual model, subscription based (annual/monthly, per user, per transaction, API usage)</a:t>
            </a:r>
          </a:p>
          <a:p>
            <a:r>
              <a:rPr lang="en-US" baseline="0" dirty="0"/>
              <a:t>Sales channels – How will you sell your product - Direct sales or partner or reseller / VAR or OEM etc.</a:t>
            </a:r>
          </a:p>
          <a:p>
            <a:r>
              <a:rPr lang="en-US" baseline="0" dirty="0"/>
              <a:t>Product packaging – Different flavors of the product for different segments? Versions – basic/advanced. Is it bundled with another product?</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31</a:t>
            </a:fld>
            <a:endParaRPr lang="en-US" dirty="0"/>
          </a:p>
        </p:txBody>
      </p:sp>
    </p:spTree>
    <p:extLst>
      <p:ext uri="{BB962C8B-B14F-4D97-AF65-F5344CB8AC3E}">
        <p14:creationId xmlns:p14="http://schemas.microsoft.com/office/powerpoint/2010/main" val="3512690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problem are you solving? What</a:t>
            </a:r>
            <a:r>
              <a:rPr lang="en-US" baseline="0" dirty="0"/>
              <a:t> i</a:t>
            </a:r>
            <a:r>
              <a:rPr lang="en-US" dirty="0"/>
              <a:t>s new and unique about what you</a:t>
            </a:r>
            <a:r>
              <a:rPr lang="en-US" baseline="0" dirty="0"/>
              <a:t> a</a:t>
            </a:r>
            <a:r>
              <a:rPr lang="en-US" dirty="0"/>
              <a:t>re doing? </a:t>
            </a:r>
          </a:p>
        </p:txBody>
      </p:sp>
      <p:sp>
        <p:nvSpPr>
          <p:cNvPr id="4" name="Slide Number Placeholder 3"/>
          <p:cNvSpPr>
            <a:spLocks noGrp="1"/>
          </p:cNvSpPr>
          <p:nvPr>
            <p:ph type="sldNum" sz="quarter" idx="10"/>
          </p:nvPr>
        </p:nvSpPr>
        <p:spPr/>
        <p:txBody>
          <a:bodyPr/>
          <a:lstStyle/>
          <a:p>
            <a:fld id="{E13E07A1-2926-49B1-9231-67F85B6D590A}" type="slidenum">
              <a:rPr lang="en-US" smtClean="0"/>
              <a:pPr/>
              <a:t>4</a:t>
            </a:fld>
            <a:endParaRPr lang="en-US" dirty="0"/>
          </a:p>
        </p:txBody>
      </p:sp>
    </p:spTree>
    <p:extLst>
      <p:ext uri="{BB962C8B-B14F-4D97-AF65-F5344CB8AC3E}">
        <p14:creationId xmlns:p14="http://schemas.microsoft.com/office/powerpoint/2010/main" val="3618832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problem are you solving? What</a:t>
            </a:r>
            <a:r>
              <a:rPr lang="en-US" baseline="0" dirty="0"/>
              <a:t> i</a:t>
            </a:r>
            <a:r>
              <a:rPr lang="en-US" dirty="0"/>
              <a:t>s new and unique about what you</a:t>
            </a:r>
            <a:r>
              <a:rPr lang="en-US" baseline="0" dirty="0"/>
              <a:t> a</a:t>
            </a:r>
            <a:r>
              <a:rPr lang="en-US" dirty="0"/>
              <a:t>re doing? </a:t>
            </a:r>
          </a:p>
        </p:txBody>
      </p:sp>
      <p:sp>
        <p:nvSpPr>
          <p:cNvPr id="4" name="Slide Number Placeholder 3"/>
          <p:cNvSpPr>
            <a:spLocks noGrp="1"/>
          </p:cNvSpPr>
          <p:nvPr>
            <p:ph type="sldNum" sz="quarter" idx="10"/>
          </p:nvPr>
        </p:nvSpPr>
        <p:spPr/>
        <p:txBody>
          <a:bodyPr/>
          <a:lstStyle/>
          <a:p>
            <a:fld id="{E13E07A1-2926-49B1-9231-67F85B6D590A}" type="slidenum">
              <a:rPr lang="en-US" smtClean="0"/>
              <a:pPr/>
              <a:t>5</a:t>
            </a:fld>
            <a:endParaRPr lang="en-US" dirty="0"/>
          </a:p>
        </p:txBody>
      </p:sp>
    </p:spTree>
    <p:extLst>
      <p:ext uri="{BB962C8B-B14F-4D97-AF65-F5344CB8AC3E}">
        <p14:creationId xmlns:p14="http://schemas.microsoft.com/office/powerpoint/2010/main" val="1188069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problem are you solving? What</a:t>
            </a:r>
            <a:r>
              <a:rPr lang="en-US" baseline="0" dirty="0"/>
              <a:t> i</a:t>
            </a:r>
            <a:r>
              <a:rPr lang="en-US" dirty="0"/>
              <a:t>s new and unique about what you</a:t>
            </a:r>
            <a:r>
              <a:rPr lang="en-US" baseline="0" dirty="0"/>
              <a:t> a</a:t>
            </a:r>
            <a:r>
              <a:rPr lang="en-US" dirty="0"/>
              <a:t>re doing? </a:t>
            </a:r>
          </a:p>
        </p:txBody>
      </p:sp>
      <p:sp>
        <p:nvSpPr>
          <p:cNvPr id="4" name="Slide Number Placeholder 3"/>
          <p:cNvSpPr>
            <a:spLocks noGrp="1"/>
          </p:cNvSpPr>
          <p:nvPr>
            <p:ph type="sldNum" sz="quarter" idx="10"/>
          </p:nvPr>
        </p:nvSpPr>
        <p:spPr/>
        <p:txBody>
          <a:bodyPr/>
          <a:lstStyle/>
          <a:p>
            <a:fld id="{E13E07A1-2926-49B1-9231-67F85B6D590A}" type="slidenum">
              <a:rPr lang="en-US" smtClean="0"/>
              <a:pPr/>
              <a:t>6</a:t>
            </a:fld>
            <a:endParaRPr lang="en-US" dirty="0"/>
          </a:p>
        </p:txBody>
      </p:sp>
    </p:spTree>
    <p:extLst>
      <p:ext uri="{BB962C8B-B14F-4D97-AF65-F5344CB8AC3E}">
        <p14:creationId xmlns:p14="http://schemas.microsoft.com/office/powerpoint/2010/main" val="1813352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problem are you solving? What</a:t>
            </a:r>
            <a:r>
              <a:rPr lang="en-US" baseline="0" dirty="0"/>
              <a:t> i</a:t>
            </a:r>
            <a:r>
              <a:rPr lang="en-US" dirty="0"/>
              <a:t>s new and unique about what you</a:t>
            </a:r>
            <a:r>
              <a:rPr lang="en-US" baseline="0" dirty="0"/>
              <a:t> a</a:t>
            </a:r>
            <a:r>
              <a:rPr lang="en-US" dirty="0"/>
              <a:t>re doing? </a:t>
            </a:r>
          </a:p>
        </p:txBody>
      </p:sp>
      <p:sp>
        <p:nvSpPr>
          <p:cNvPr id="4" name="Slide Number Placeholder 3"/>
          <p:cNvSpPr>
            <a:spLocks noGrp="1"/>
          </p:cNvSpPr>
          <p:nvPr>
            <p:ph type="sldNum" sz="quarter" idx="10"/>
          </p:nvPr>
        </p:nvSpPr>
        <p:spPr/>
        <p:txBody>
          <a:bodyPr/>
          <a:lstStyle/>
          <a:p>
            <a:fld id="{E13E07A1-2926-49B1-9231-67F85B6D590A}" type="slidenum">
              <a:rPr lang="en-US" smtClean="0"/>
              <a:pPr/>
              <a:t>7</a:t>
            </a:fld>
            <a:endParaRPr lang="en-US" dirty="0"/>
          </a:p>
        </p:txBody>
      </p:sp>
    </p:spTree>
    <p:extLst>
      <p:ext uri="{BB962C8B-B14F-4D97-AF65-F5344CB8AC3E}">
        <p14:creationId xmlns:p14="http://schemas.microsoft.com/office/powerpoint/2010/main" val="139939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summary capturing the value proposition of your</a:t>
            </a:r>
            <a:r>
              <a:rPr lang="en-US" baseline="0" dirty="0"/>
              <a:t> idea. It is the unique positioning concept that sets your product apart.</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8</a:t>
            </a:fld>
            <a:endParaRPr lang="en-US" dirty="0"/>
          </a:p>
        </p:txBody>
      </p:sp>
    </p:spTree>
    <p:extLst>
      <p:ext uri="{BB962C8B-B14F-4D97-AF65-F5344CB8AC3E}">
        <p14:creationId xmlns:p14="http://schemas.microsoft.com/office/powerpoint/2010/main" val="4158654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Who</a:t>
            </a:r>
            <a:r>
              <a:rPr lang="en-US" baseline="0" dirty="0"/>
              <a:t> is going to be the target market - c</a:t>
            </a:r>
            <a:r>
              <a:rPr lang="en-US" sz="1200" b="0" kern="1200" dirty="0">
                <a:solidFill>
                  <a:schemeClr val="tx1"/>
                </a:solidFill>
                <a:effectLst/>
                <a:latin typeface="+mn-lt"/>
                <a:ea typeface="+mn-ea"/>
                <a:cs typeface="+mn-cs"/>
              </a:rPr>
              <a:t>ustomer demographics, purchasing habits, buying cycles, and willingness to adopt the</a:t>
            </a:r>
            <a:r>
              <a:rPr lang="en-US" sz="1200" b="0" kern="1200" baseline="0" dirty="0">
                <a:solidFill>
                  <a:schemeClr val="tx1"/>
                </a:solidFill>
                <a:effectLst/>
                <a:latin typeface="+mn-lt"/>
                <a:ea typeface="+mn-ea"/>
                <a:cs typeface="+mn-cs"/>
              </a:rPr>
              <a:t> solution</a:t>
            </a:r>
            <a:r>
              <a:rPr lang="en-US" baseline="0" dirty="0"/>
              <a:t>? Is there a viable market? How will the product make money? What is your competitive readiness to realize unmet customer needs.</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9</a:t>
            </a:fld>
            <a:endParaRPr lang="en-US" dirty="0"/>
          </a:p>
        </p:txBody>
      </p:sp>
    </p:spTree>
    <p:extLst>
      <p:ext uri="{BB962C8B-B14F-4D97-AF65-F5344CB8AC3E}">
        <p14:creationId xmlns:p14="http://schemas.microsoft.com/office/powerpoint/2010/main" val="859779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92894" rtl="0" eaLnBrk="1" fontAlgn="auto" latinLnBrk="0" hangingPunct="1">
              <a:lnSpc>
                <a:spcPct val="100000"/>
              </a:lnSpc>
              <a:spcBef>
                <a:spcPts val="0"/>
              </a:spcBef>
              <a:spcAft>
                <a:spcPts val="0"/>
              </a:spcAft>
              <a:buClrTx/>
              <a:buSzTx/>
              <a:buFontTx/>
              <a:buNone/>
              <a:tabLst/>
              <a:defRPr/>
            </a:pPr>
            <a:r>
              <a:rPr lang="en-US" dirty="0"/>
              <a:t>Who</a:t>
            </a:r>
            <a:r>
              <a:rPr lang="en-US" baseline="0" dirty="0"/>
              <a:t> is going to be the target market - c</a:t>
            </a:r>
            <a:r>
              <a:rPr lang="en-US" sz="1200" b="0" kern="1200" dirty="0">
                <a:solidFill>
                  <a:schemeClr val="tx1"/>
                </a:solidFill>
                <a:effectLst/>
                <a:latin typeface="+mn-lt"/>
                <a:ea typeface="+mn-ea"/>
                <a:cs typeface="+mn-cs"/>
              </a:rPr>
              <a:t>ustomer demographics, purchasing habits, buying cycles, and willingness to adopt the</a:t>
            </a:r>
            <a:r>
              <a:rPr lang="en-US" sz="1200" b="0" kern="1200" baseline="0" dirty="0">
                <a:solidFill>
                  <a:schemeClr val="tx1"/>
                </a:solidFill>
                <a:effectLst/>
                <a:latin typeface="+mn-lt"/>
                <a:ea typeface="+mn-ea"/>
                <a:cs typeface="+mn-cs"/>
              </a:rPr>
              <a:t> solution</a:t>
            </a:r>
            <a:r>
              <a:rPr lang="en-US" baseline="0" dirty="0"/>
              <a:t>? Is there a viable market? How will the product make money? What is your competitive readiness to realize unmet customer needs.</a:t>
            </a:r>
            <a:endParaRPr lang="en-US" dirty="0"/>
          </a:p>
        </p:txBody>
      </p:sp>
      <p:sp>
        <p:nvSpPr>
          <p:cNvPr id="4" name="Slide Number Placeholder 3"/>
          <p:cNvSpPr>
            <a:spLocks noGrp="1"/>
          </p:cNvSpPr>
          <p:nvPr>
            <p:ph type="sldNum" sz="quarter" idx="10"/>
          </p:nvPr>
        </p:nvSpPr>
        <p:spPr/>
        <p:txBody>
          <a:bodyPr/>
          <a:lstStyle/>
          <a:p>
            <a:fld id="{E13E07A1-2926-49B1-9231-67F85B6D590A}" type="slidenum">
              <a:rPr lang="en-US" smtClean="0"/>
              <a:pPr/>
              <a:t>10</a:t>
            </a:fld>
            <a:endParaRPr lang="en-US" dirty="0"/>
          </a:p>
        </p:txBody>
      </p:sp>
    </p:spTree>
    <p:extLst>
      <p:ext uri="{BB962C8B-B14F-4D97-AF65-F5344CB8AC3E}">
        <p14:creationId xmlns:p14="http://schemas.microsoft.com/office/powerpoint/2010/main" val="2108565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ust-global.com/"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ext Placeholder 5"/>
          <p:cNvSpPr>
            <a:spLocks noGrp="1"/>
          </p:cNvSpPr>
          <p:nvPr>
            <p:ph type="body" sz="quarter" idx="19" hasCustomPrompt="1"/>
          </p:nvPr>
        </p:nvSpPr>
        <p:spPr>
          <a:xfrm>
            <a:off x="233837" y="4397375"/>
            <a:ext cx="1502974" cy="307975"/>
          </a:xfrm>
        </p:spPr>
        <p:txBody>
          <a:bodyPr anchor="t"/>
          <a:lstStyle>
            <a:lvl1pPr marL="0" indent="0" algn="l">
              <a:buNone/>
              <a:defRPr sz="1000" b="0" i="0">
                <a:solidFill>
                  <a:srgbClr val="00B0F0"/>
                </a:solidFill>
                <a:latin typeface="Tahoma"/>
                <a:cs typeface="Tahoma"/>
              </a:defRPr>
            </a:lvl1pPr>
          </a:lstStyle>
          <a:p>
            <a:pPr lvl="0"/>
            <a:r>
              <a:rPr lang="en-US" dirty="0"/>
              <a:t>Updated:</a:t>
            </a:r>
          </a:p>
        </p:txBody>
      </p:sp>
      <p:sp>
        <p:nvSpPr>
          <p:cNvPr id="33" name="TextBox 32"/>
          <p:cNvSpPr txBox="1"/>
          <p:nvPr userDrawn="1"/>
        </p:nvSpPr>
        <p:spPr>
          <a:xfrm>
            <a:off x="1965973" y="-558412"/>
            <a:ext cx="184666" cy="353943"/>
          </a:xfrm>
          <a:prstGeom prst="rect">
            <a:avLst/>
          </a:prstGeom>
          <a:noFill/>
        </p:spPr>
        <p:txBody>
          <a:bodyPr wrap="none" rtlCol="0">
            <a:spAutoFit/>
          </a:bodyPr>
          <a:lstStyle/>
          <a:p>
            <a:endParaRPr lang="en-US" dirty="0"/>
          </a:p>
        </p:txBody>
      </p:sp>
      <p:cxnSp>
        <p:nvCxnSpPr>
          <p:cNvPr id="34" name="Straight Connector 33"/>
          <p:cNvCxnSpPr/>
          <p:nvPr userDrawn="1"/>
        </p:nvCxnSpPr>
        <p:spPr>
          <a:xfrm>
            <a:off x="4794865" y="3181350"/>
            <a:ext cx="0"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29" name="Title 6"/>
          <p:cNvSpPr>
            <a:spLocks noGrp="1"/>
          </p:cNvSpPr>
          <p:nvPr>
            <p:ph type="title" hasCustomPrompt="1"/>
          </p:nvPr>
        </p:nvSpPr>
        <p:spPr>
          <a:xfrm>
            <a:off x="233102" y="1644138"/>
            <a:ext cx="4402694" cy="1100953"/>
          </a:xfrm>
        </p:spPr>
        <p:txBody>
          <a:bodyPr anchor="b">
            <a:noAutofit/>
          </a:bodyPr>
          <a:lstStyle>
            <a:lvl1pPr algn="l">
              <a:defRPr sz="2800" b="1" i="0">
                <a:solidFill>
                  <a:schemeClr val="bg1">
                    <a:lumMod val="50000"/>
                  </a:schemeClr>
                </a:solidFill>
                <a:effectLst/>
                <a:latin typeface="+mj-lt"/>
                <a:cs typeface="Helvetica" panose="020B0604020202020204" pitchFamily="34" charset="0"/>
              </a:defRPr>
            </a:lvl1pPr>
          </a:lstStyle>
          <a:p>
            <a:r>
              <a:rPr lang="en-US" dirty="0"/>
              <a:t>CLICK TO EDIT MASTER TITLE STYLE</a:t>
            </a:r>
          </a:p>
        </p:txBody>
      </p:sp>
      <p:sp>
        <p:nvSpPr>
          <p:cNvPr id="9" name="Text Placeholder 8"/>
          <p:cNvSpPr>
            <a:spLocks noGrp="1"/>
          </p:cNvSpPr>
          <p:nvPr>
            <p:ph type="body" sz="quarter" idx="17" hasCustomPrompt="1"/>
          </p:nvPr>
        </p:nvSpPr>
        <p:spPr>
          <a:xfrm>
            <a:off x="233101" y="3247615"/>
            <a:ext cx="4322620" cy="911225"/>
          </a:xfrm>
          <a:prstGeom prst="rect">
            <a:avLst/>
          </a:prstGeom>
        </p:spPr>
        <p:txBody>
          <a:bodyPr anchor="t">
            <a:noAutofit/>
          </a:bodyPr>
          <a:lstStyle>
            <a:lvl1pPr marL="0" indent="0" algn="l">
              <a:lnSpc>
                <a:spcPct val="100000"/>
              </a:lnSpc>
              <a:buNone/>
              <a:defRPr sz="1200" b="0" i="0">
                <a:solidFill>
                  <a:srgbClr val="00B0F0"/>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3101" y="426176"/>
            <a:ext cx="2083098" cy="715437"/>
          </a:xfrm>
          <a:prstGeom prst="rect">
            <a:avLst/>
          </a:prstGeom>
        </p:spPr>
      </p:pic>
      <p:sp>
        <p:nvSpPr>
          <p:cNvPr id="13" name="Picture Placeholder 4"/>
          <p:cNvSpPr>
            <a:spLocks noGrp="1"/>
          </p:cNvSpPr>
          <p:nvPr>
            <p:ph type="pic" sz="quarter" idx="18" hasCustomPrompt="1"/>
          </p:nvPr>
        </p:nvSpPr>
        <p:spPr>
          <a:xfrm>
            <a:off x="3048037" y="367063"/>
            <a:ext cx="1507685" cy="929760"/>
          </a:xfrm>
        </p:spPr>
        <p:txBody>
          <a:bodyPr/>
          <a:lstStyle>
            <a:lvl1pPr marL="0" indent="0" algn="ctr">
              <a:buNone/>
              <a:defRPr sz="1400">
                <a:solidFill>
                  <a:schemeClr val="accent1"/>
                </a:solidFill>
              </a:defRPr>
            </a:lvl1pPr>
          </a:lstStyle>
          <a:p>
            <a:r>
              <a:rPr lang="en-US" dirty="0"/>
              <a:t>CLIENT LOGO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Blank ">
    <p:spTree>
      <p:nvGrpSpPr>
        <p:cNvPr id="1" name=""/>
        <p:cNvGrpSpPr/>
        <p:nvPr/>
      </p:nvGrpSpPr>
      <p:grpSpPr>
        <a:xfrm>
          <a:off x="0" y="0"/>
          <a:ext cx="0" cy="0"/>
          <a:chOff x="0" y="0"/>
          <a:chExt cx="0" cy="0"/>
        </a:xfrm>
      </p:grpSpPr>
      <p:sp>
        <p:nvSpPr>
          <p:cNvPr id="4" name="Slide Number Placeholder 5"/>
          <p:cNvSpPr>
            <a:spLocks noGrp="1"/>
          </p:cNvSpPr>
          <p:nvPr>
            <p:ph type="sldNum" sz="quarter" idx="11"/>
          </p:nvPr>
        </p:nvSpPr>
        <p:spPr>
          <a:xfrm>
            <a:off x="8344181" y="4862861"/>
            <a:ext cx="750336" cy="274637"/>
          </a:xfrm>
          <a:prstGeom prst="rect">
            <a:avLst/>
          </a:prstGeom>
        </p:spPr>
        <p:txBody>
          <a:bodyPr anchor="ctr"/>
          <a:lstStyle>
            <a:lvl1pPr>
              <a:defRPr sz="1000" b="0">
                <a:solidFill>
                  <a:schemeClr val="bg1"/>
                </a:solidFill>
                <a:latin typeface="+mn-lt"/>
              </a:defRPr>
            </a:lvl1pPr>
          </a:lstStyle>
          <a:p>
            <a:pPr algn="ctr"/>
            <a:r>
              <a:rPr lang="en-US" dirty="0"/>
              <a:t> </a:t>
            </a:r>
            <a:fld id="{110FD68B-4EE4-9D43-89F2-B87D6C9CEE3A}" type="slidenum">
              <a:rPr lang="en-US" smtClean="0"/>
              <a:pPr algn="ct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hank You + Social">
    <p:spTree>
      <p:nvGrpSpPr>
        <p:cNvPr id="1" name=""/>
        <p:cNvGrpSpPr/>
        <p:nvPr/>
      </p:nvGrpSpPr>
      <p:grpSpPr>
        <a:xfrm>
          <a:off x="0" y="0"/>
          <a:ext cx="0" cy="0"/>
          <a:chOff x="0" y="0"/>
          <a:chExt cx="0" cy="0"/>
        </a:xfrm>
      </p:grpSpPr>
      <p:pic>
        <p:nvPicPr>
          <p:cNvPr id="12" name="Picture 11" descr="White_UST-Global-Logo.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7955" y="376054"/>
            <a:ext cx="1689445" cy="595496"/>
          </a:xfrm>
          <a:prstGeom prst="rect">
            <a:avLst/>
          </a:prstGeom>
        </p:spPr>
      </p:pic>
      <p:sp>
        <p:nvSpPr>
          <p:cNvPr id="9" name="Rectangle 8"/>
          <p:cNvSpPr/>
          <p:nvPr userDrawn="1"/>
        </p:nvSpPr>
        <p:spPr>
          <a:xfrm>
            <a:off x="0" y="1"/>
            <a:ext cx="9144000" cy="2009775"/>
          </a:xfrm>
          <a:prstGeom prst="rect">
            <a:avLst/>
          </a:pr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ckwell" panose="02060603020205020403" pitchFamily="18" charset="0"/>
            </a:endParaRPr>
          </a:p>
        </p:txBody>
      </p:sp>
      <p:sp>
        <p:nvSpPr>
          <p:cNvPr id="10" name="Text Placeholder 10"/>
          <p:cNvSpPr>
            <a:spLocks noGrp="1"/>
          </p:cNvSpPr>
          <p:nvPr>
            <p:ph type="body" sz="quarter" idx="15" hasCustomPrompt="1"/>
          </p:nvPr>
        </p:nvSpPr>
        <p:spPr>
          <a:xfrm>
            <a:off x="628650" y="1091661"/>
            <a:ext cx="4482065" cy="399001"/>
          </a:xfrm>
          <a:prstGeom prst="rect">
            <a:avLst/>
          </a:prstGeom>
        </p:spPr>
        <p:txBody>
          <a:bodyPr/>
          <a:lstStyle>
            <a:lvl1pPr marL="0" indent="0">
              <a:lnSpc>
                <a:spcPct val="100000"/>
              </a:lnSpc>
              <a:spcBef>
                <a:spcPts val="0"/>
              </a:spcBef>
              <a:buFont typeface="Arial" charset="0"/>
              <a:buNone/>
              <a:defRPr sz="1600" b="0" i="0" baseline="0">
                <a:solidFill>
                  <a:schemeClr val="bg1"/>
                </a:solidFill>
                <a:latin typeface="+mn-lt"/>
                <a:ea typeface="Century Gothic" panose="020B0502020202020204" pitchFamily="34" charset="0"/>
                <a:cs typeface="Century Gothic" panose="020B0502020202020204" pitchFamily="34" charset="0"/>
              </a:defRPr>
            </a:lvl1pPr>
          </a:lstStyle>
          <a:p>
            <a:pPr lvl="0"/>
            <a:r>
              <a:rPr lang="en-US" dirty="0"/>
              <a:t>We Appreciate your interest in UST Global</a:t>
            </a:r>
          </a:p>
        </p:txBody>
      </p:sp>
      <p:sp>
        <p:nvSpPr>
          <p:cNvPr id="14" name="Text Placeholder 8"/>
          <p:cNvSpPr>
            <a:spLocks noGrp="1"/>
          </p:cNvSpPr>
          <p:nvPr>
            <p:ph type="body" sz="quarter" idx="23" hasCustomPrompt="1"/>
          </p:nvPr>
        </p:nvSpPr>
        <p:spPr>
          <a:xfrm>
            <a:off x="628651" y="3491331"/>
            <a:ext cx="2258568" cy="603503"/>
          </a:xfrm>
          <a:prstGeom prst="rect">
            <a:avLst/>
          </a:prstGeom>
        </p:spPr>
        <p:txBody>
          <a:bodyPr anchor="ctr"/>
          <a:lstStyle>
            <a:lvl1pPr marL="0" marR="0" indent="0" algn="ctr" defTabSz="914377" rtl="0" eaLnBrk="1" fontAlgn="auto" latinLnBrk="0" hangingPunct="1">
              <a:lnSpc>
                <a:spcPct val="100000"/>
              </a:lnSpc>
              <a:spcBef>
                <a:spcPts val="1000"/>
              </a:spcBef>
              <a:spcAft>
                <a:spcPts val="0"/>
              </a:spcAft>
              <a:buClrTx/>
              <a:buSzTx/>
              <a:buFont typeface="Arial" charset="0"/>
              <a:buNone/>
              <a:tabLst/>
              <a:defRPr sz="1300" b="0" i="0" baseline="0">
                <a:solidFill>
                  <a:schemeClr val="bg1">
                    <a:lumMod val="50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City Name, State Name     1234 Street &amp; Building Name</a:t>
            </a:r>
          </a:p>
        </p:txBody>
      </p:sp>
      <p:sp>
        <p:nvSpPr>
          <p:cNvPr id="15" name="Text Placeholder 8"/>
          <p:cNvSpPr>
            <a:spLocks noGrp="1"/>
          </p:cNvSpPr>
          <p:nvPr>
            <p:ph type="body" sz="quarter" idx="24" hasCustomPrompt="1"/>
          </p:nvPr>
        </p:nvSpPr>
        <p:spPr>
          <a:xfrm>
            <a:off x="628653" y="3203294"/>
            <a:ext cx="2258569" cy="288036"/>
          </a:xfrm>
          <a:prstGeom prst="rect">
            <a:avLst/>
          </a:prstGeom>
        </p:spPr>
        <p:txBody>
          <a:bodyPr anchor="ctr"/>
          <a:lstStyle>
            <a:lvl1pPr marL="0" marR="0" indent="0" algn="ctr" defTabSz="914377" rtl="0" eaLnBrk="1" fontAlgn="auto" latinLnBrk="0" hangingPunct="1">
              <a:lnSpc>
                <a:spcPct val="150000"/>
              </a:lnSpc>
              <a:spcBef>
                <a:spcPts val="1000"/>
              </a:spcBef>
              <a:spcAft>
                <a:spcPts val="0"/>
              </a:spcAft>
              <a:buClrTx/>
              <a:buSzTx/>
              <a:buFont typeface="Arial" charset="0"/>
              <a:buNone/>
              <a:tabLst/>
              <a:defRPr sz="1600" b="0" i="0">
                <a:solidFill>
                  <a:srgbClr val="2495D8"/>
                </a:solidFill>
                <a:latin typeface="Rockwell" panose="02060603020205020403" pitchFamily="18" charset="0"/>
                <a:ea typeface="Rockwell" panose="02060603020205020403" pitchFamily="18" charset="0"/>
                <a:cs typeface="Rockwell" panose="02060603020205020403" pitchFamily="18"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ADDRESS</a:t>
            </a:r>
          </a:p>
        </p:txBody>
      </p:sp>
      <p:sp>
        <p:nvSpPr>
          <p:cNvPr id="16" name="Text Placeholder 8"/>
          <p:cNvSpPr>
            <a:spLocks noGrp="1"/>
          </p:cNvSpPr>
          <p:nvPr>
            <p:ph type="body" sz="quarter" idx="29"/>
          </p:nvPr>
        </p:nvSpPr>
        <p:spPr>
          <a:xfrm>
            <a:off x="3442716" y="3491331"/>
            <a:ext cx="2258568" cy="603503"/>
          </a:xfrm>
          <a:prstGeom prst="rect">
            <a:avLst/>
          </a:prstGeom>
        </p:spPr>
        <p:txBody>
          <a:bodyPr anchor="ctr"/>
          <a:lstStyle>
            <a:lvl1pPr marL="0" marR="0" indent="0" algn="ctr" defTabSz="914377" rtl="0" eaLnBrk="1" fontAlgn="auto" latinLnBrk="0" hangingPunct="1">
              <a:lnSpc>
                <a:spcPct val="150000"/>
              </a:lnSpc>
              <a:spcBef>
                <a:spcPts val="1000"/>
              </a:spcBef>
              <a:spcAft>
                <a:spcPts val="0"/>
              </a:spcAft>
              <a:buClrTx/>
              <a:buSzTx/>
              <a:buFont typeface="Arial" charset="0"/>
              <a:buNone/>
              <a:tabLst/>
              <a:defRPr sz="1300" b="0" i="0">
                <a:solidFill>
                  <a:schemeClr val="bg1">
                    <a:lumMod val="50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endParaRPr lang="en-US" dirty="0"/>
          </a:p>
        </p:txBody>
      </p:sp>
      <p:sp>
        <p:nvSpPr>
          <p:cNvPr id="17" name="Text Placeholder 8"/>
          <p:cNvSpPr>
            <a:spLocks noGrp="1"/>
          </p:cNvSpPr>
          <p:nvPr>
            <p:ph type="body" sz="quarter" idx="30" hasCustomPrompt="1"/>
          </p:nvPr>
        </p:nvSpPr>
        <p:spPr>
          <a:xfrm>
            <a:off x="3442718" y="3203294"/>
            <a:ext cx="2258569" cy="288036"/>
          </a:xfrm>
          <a:prstGeom prst="rect">
            <a:avLst/>
          </a:prstGeom>
        </p:spPr>
        <p:txBody>
          <a:bodyPr anchor="ctr"/>
          <a:lstStyle>
            <a:lvl1pPr marL="0" marR="0" indent="0" algn="ctr" defTabSz="914377" rtl="0" eaLnBrk="1" fontAlgn="auto" latinLnBrk="0" hangingPunct="1">
              <a:lnSpc>
                <a:spcPct val="150000"/>
              </a:lnSpc>
              <a:spcBef>
                <a:spcPts val="1000"/>
              </a:spcBef>
              <a:spcAft>
                <a:spcPts val="0"/>
              </a:spcAft>
              <a:buClrTx/>
              <a:buSzTx/>
              <a:buFont typeface="Arial" charset="0"/>
              <a:buNone/>
              <a:tabLst/>
              <a:defRPr sz="1600" b="0" i="0">
                <a:solidFill>
                  <a:srgbClr val="2495D8"/>
                </a:solidFill>
                <a:latin typeface="Rockwell" panose="02060603020205020403" pitchFamily="18" charset="0"/>
                <a:ea typeface="Rockwell" panose="02060603020205020403" pitchFamily="18" charset="0"/>
                <a:cs typeface="Rockwell" panose="02060603020205020403" pitchFamily="18"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EMAIL</a:t>
            </a:r>
          </a:p>
        </p:txBody>
      </p:sp>
      <p:sp>
        <p:nvSpPr>
          <p:cNvPr id="18" name="Text Placeholder 8"/>
          <p:cNvSpPr>
            <a:spLocks noGrp="1"/>
          </p:cNvSpPr>
          <p:nvPr>
            <p:ph type="body" sz="quarter" idx="32"/>
          </p:nvPr>
        </p:nvSpPr>
        <p:spPr>
          <a:xfrm>
            <a:off x="6256782" y="3491331"/>
            <a:ext cx="2258568" cy="603503"/>
          </a:xfrm>
          <a:prstGeom prst="rect">
            <a:avLst/>
          </a:prstGeom>
        </p:spPr>
        <p:txBody>
          <a:bodyPr anchor="ctr"/>
          <a:lstStyle>
            <a:lvl1pPr marL="0" marR="0" indent="0" algn="ctr" defTabSz="914377" rtl="0" eaLnBrk="1" fontAlgn="auto" latinLnBrk="0" hangingPunct="1">
              <a:lnSpc>
                <a:spcPct val="100000"/>
              </a:lnSpc>
              <a:spcBef>
                <a:spcPts val="1000"/>
              </a:spcBef>
              <a:spcAft>
                <a:spcPts val="0"/>
              </a:spcAft>
              <a:buClrTx/>
              <a:buSzTx/>
              <a:buFont typeface="Arial" charset="0"/>
              <a:buNone/>
              <a:tabLst/>
              <a:defRPr sz="1300" b="0" i="0" baseline="0">
                <a:solidFill>
                  <a:schemeClr val="bg1">
                    <a:lumMod val="50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endParaRPr lang="en-US" dirty="0"/>
          </a:p>
        </p:txBody>
      </p:sp>
      <p:sp>
        <p:nvSpPr>
          <p:cNvPr id="19" name="Text Placeholder 8"/>
          <p:cNvSpPr>
            <a:spLocks noGrp="1"/>
          </p:cNvSpPr>
          <p:nvPr>
            <p:ph type="body" sz="quarter" idx="33" hasCustomPrompt="1"/>
          </p:nvPr>
        </p:nvSpPr>
        <p:spPr>
          <a:xfrm>
            <a:off x="6256785" y="3203294"/>
            <a:ext cx="2258569" cy="288036"/>
          </a:xfrm>
          <a:prstGeom prst="rect">
            <a:avLst/>
          </a:prstGeom>
        </p:spPr>
        <p:txBody>
          <a:bodyPr anchor="ctr"/>
          <a:lstStyle>
            <a:lvl1pPr marL="0" marR="0" indent="0" algn="ctr" defTabSz="914377" rtl="0" eaLnBrk="1" fontAlgn="auto" latinLnBrk="0" hangingPunct="1">
              <a:lnSpc>
                <a:spcPct val="150000"/>
              </a:lnSpc>
              <a:spcBef>
                <a:spcPts val="1000"/>
              </a:spcBef>
              <a:spcAft>
                <a:spcPts val="0"/>
              </a:spcAft>
              <a:buClrTx/>
              <a:buSzTx/>
              <a:buFont typeface="Arial" charset="0"/>
              <a:buNone/>
              <a:tabLst/>
              <a:defRPr sz="1600" b="0" i="0">
                <a:solidFill>
                  <a:srgbClr val="2495D8"/>
                </a:solidFill>
                <a:latin typeface="Rockwell" panose="02060603020205020403" pitchFamily="18" charset="0"/>
                <a:ea typeface="Rockwell" panose="02060603020205020403" pitchFamily="18" charset="0"/>
                <a:cs typeface="Rockwell" panose="02060603020205020403" pitchFamily="18"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dirty="0"/>
              <a:t>PHONE</a:t>
            </a:r>
          </a:p>
        </p:txBody>
      </p:sp>
      <p:pic>
        <p:nvPicPr>
          <p:cNvPr id="20" name="Picture 19"/>
          <p:cNvPicPr>
            <a:picLocks noChangeAspect="1"/>
          </p:cNvPicPr>
          <p:nvPr userDrawn="1"/>
        </p:nvPicPr>
        <p:blipFill rotWithShape="1">
          <a:blip r:embed="rId3">
            <a:extLst>
              <a:ext uri="{28A0092B-C50C-407E-A947-70E740481C1C}">
                <a14:useLocalDpi xmlns:a14="http://schemas.microsoft.com/office/drawing/2010/main" val="0"/>
              </a:ext>
            </a:extLst>
          </a:blip>
          <a:srcRect l="54576" r="3256" b="67048"/>
          <a:stretch/>
        </p:blipFill>
        <p:spPr>
          <a:xfrm>
            <a:off x="4572002" y="1"/>
            <a:ext cx="4576335" cy="2011680"/>
          </a:xfrm>
          <a:prstGeom prst="rect">
            <a:avLst/>
          </a:prstGeom>
        </p:spPr>
      </p:pic>
      <p:sp>
        <p:nvSpPr>
          <p:cNvPr id="21" name="Oval 20"/>
          <p:cNvSpPr>
            <a:spLocks noChangeAspect="1"/>
          </p:cNvSpPr>
          <p:nvPr userDrawn="1"/>
        </p:nvSpPr>
        <p:spPr>
          <a:xfrm>
            <a:off x="1342719" y="2408900"/>
            <a:ext cx="753813" cy="749808"/>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ckwell" panose="02060603020205020403" pitchFamily="18" charset="0"/>
            </a:endParaRPr>
          </a:p>
        </p:txBody>
      </p:sp>
      <p:sp>
        <p:nvSpPr>
          <p:cNvPr id="22" name="Oval 21"/>
          <p:cNvSpPr>
            <a:spLocks noChangeAspect="1"/>
          </p:cNvSpPr>
          <p:nvPr userDrawn="1"/>
        </p:nvSpPr>
        <p:spPr>
          <a:xfrm>
            <a:off x="4135515" y="2425148"/>
            <a:ext cx="749808" cy="749808"/>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ckwell" panose="02060603020205020403" pitchFamily="18" charset="0"/>
            </a:endParaRPr>
          </a:p>
        </p:txBody>
      </p:sp>
      <p:sp>
        <p:nvSpPr>
          <p:cNvPr id="23" name="Oval 22"/>
          <p:cNvSpPr>
            <a:spLocks noChangeAspect="1"/>
          </p:cNvSpPr>
          <p:nvPr userDrawn="1"/>
        </p:nvSpPr>
        <p:spPr>
          <a:xfrm>
            <a:off x="6984564" y="2425148"/>
            <a:ext cx="749808" cy="749808"/>
          </a:xfrm>
          <a:prstGeom prst="ellipse">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Rockwell" panose="02060603020205020403" pitchFamily="18" charset="0"/>
            </a:endParaRPr>
          </a:p>
        </p:txBody>
      </p:sp>
      <p:pic>
        <p:nvPicPr>
          <p:cNvPr id="24" name="Picture 2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46137" t="56681" r="46137" b="33041"/>
          <a:stretch/>
        </p:blipFill>
        <p:spPr>
          <a:xfrm>
            <a:off x="4317354" y="2610677"/>
            <a:ext cx="374678" cy="365760"/>
          </a:xfrm>
          <a:prstGeom prst="rect">
            <a:avLst/>
          </a:prstGeom>
        </p:spPr>
      </p:pic>
      <p:pic>
        <p:nvPicPr>
          <p:cNvPr id="25" name="Picture 24"/>
          <p:cNvPicPr>
            <a:picLocks noChangeAspect="1"/>
          </p:cNvPicPr>
          <p:nvPr userDrawn="1"/>
        </p:nvPicPr>
        <p:blipFill rotWithShape="1">
          <a:blip r:embed="rId5">
            <a:biLevel thresh="25000"/>
            <a:extLst>
              <a:ext uri="{28A0092B-C50C-407E-A947-70E740481C1C}">
                <a14:useLocalDpi xmlns:a14="http://schemas.microsoft.com/office/drawing/2010/main" val="0"/>
              </a:ext>
            </a:extLst>
          </a:blip>
          <a:srcRect l="74254" t="56128" r="18020" b="33595"/>
          <a:stretch/>
        </p:blipFill>
        <p:spPr>
          <a:xfrm>
            <a:off x="7146088" y="2611329"/>
            <a:ext cx="392366" cy="365760"/>
          </a:xfrm>
          <a:prstGeom prst="rect">
            <a:avLst/>
          </a:prstGeom>
        </p:spPr>
      </p:pic>
      <p:pic>
        <p:nvPicPr>
          <p:cNvPr id="26" name="Picture 25"/>
          <p:cNvPicPr>
            <a:picLocks noChangeAspect="1"/>
          </p:cNvPicPr>
          <p:nvPr userDrawn="1"/>
        </p:nvPicPr>
        <p:blipFill rotWithShape="1">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17040" t="55930" r="75234" b="33792"/>
          <a:stretch/>
        </p:blipFill>
        <p:spPr>
          <a:xfrm>
            <a:off x="1523162" y="2597425"/>
            <a:ext cx="391553" cy="365760"/>
          </a:xfrm>
          <a:prstGeom prst="rect">
            <a:avLst/>
          </a:prstGeom>
        </p:spPr>
      </p:pic>
      <p:sp>
        <p:nvSpPr>
          <p:cNvPr id="27" name="Title 1"/>
          <p:cNvSpPr>
            <a:spLocks noGrp="1"/>
          </p:cNvSpPr>
          <p:nvPr>
            <p:ph type="title" hasCustomPrompt="1"/>
          </p:nvPr>
        </p:nvSpPr>
        <p:spPr>
          <a:xfrm>
            <a:off x="628650" y="273844"/>
            <a:ext cx="3320499" cy="511013"/>
          </a:xfrm>
          <a:prstGeom prst="rect">
            <a:avLst/>
          </a:prstGeom>
        </p:spPr>
        <p:txBody>
          <a:bodyPr>
            <a:noAutofit/>
          </a:bodyPr>
          <a:lstStyle>
            <a:lvl1pPr>
              <a:defRPr sz="3600" b="0" i="0" baseline="0">
                <a:solidFill>
                  <a:schemeClr val="bg1"/>
                </a:solidFill>
                <a:latin typeface="+mj-lt"/>
                <a:ea typeface="Rockwell" panose="02060603020205020403" pitchFamily="18" charset="0"/>
                <a:cs typeface="Rockwell" panose="02060603020205020403" pitchFamily="18" charset="0"/>
              </a:defRPr>
            </a:lvl1pPr>
          </a:lstStyle>
          <a:p>
            <a:r>
              <a:rPr lang="en-US" dirty="0"/>
              <a:t>THANK YOU</a:t>
            </a:r>
          </a:p>
        </p:txBody>
      </p:sp>
    </p:spTree>
    <p:extLst>
      <p:ext uri="{BB962C8B-B14F-4D97-AF65-F5344CB8AC3E}">
        <p14:creationId xmlns:p14="http://schemas.microsoft.com/office/powerpoint/2010/main" val="387617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pyright">
    <p:spTree>
      <p:nvGrpSpPr>
        <p:cNvPr id="1" name=""/>
        <p:cNvGrpSpPr/>
        <p:nvPr/>
      </p:nvGrpSpPr>
      <p:grpSpPr>
        <a:xfrm>
          <a:off x="0" y="0"/>
          <a:ext cx="0" cy="0"/>
          <a:chOff x="0" y="0"/>
          <a:chExt cx="0" cy="0"/>
        </a:xfrm>
      </p:grpSpPr>
      <p:sp>
        <p:nvSpPr>
          <p:cNvPr id="5" name="TextBox 4"/>
          <p:cNvSpPr txBox="1"/>
          <p:nvPr userDrawn="1"/>
        </p:nvSpPr>
        <p:spPr>
          <a:xfrm>
            <a:off x="408227" y="329608"/>
            <a:ext cx="8405573" cy="2521595"/>
          </a:xfrm>
          <a:prstGeom prst="rect">
            <a:avLst/>
          </a:prstGeom>
          <a:noFill/>
        </p:spPr>
        <p:txBody>
          <a:bodyPr wrap="square" lIns="89290" tIns="44644" rIns="89290" bIns="44644" rtlCol="0">
            <a:spAutoFit/>
          </a:bodyPr>
          <a:lstStyle/>
          <a:p>
            <a:pPr marL="0" marR="0" indent="0" algn="r" defTabSz="892894" rtl="0" eaLnBrk="1" fontAlgn="auto" latinLnBrk="0" hangingPunct="1">
              <a:lnSpc>
                <a:spcPct val="100000"/>
              </a:lnSpc>
              <a:spcBef>
                <a:spcPts val="0"/>
              </a:spcBef>
              <a:spcAft>
                <a:spcPts val="0"/>
              </a:spcAft>
              <a:buClrTx/>
              <a:buSzTx/>
              <a:buFontTx/>
              <a:buNone/>
              <a:tabLst/>
              <a:defRPr/>
            </a:pPr>
            <a:r>
              <a:rPr lang="en-US" sz="1800" b="1" dirty="0">
                <a:solidFill>
                  <a:srgbClr val="00AEEF"/>
                </a:solidFill>
                <a:latin typeface="+mj-lt"/>
                <a:cs typeface="Helvetica" panose="020B0604020202020204" pitchFamily="34" charset="0"/>
              </a:rPr>
              <a:t>Copyright and Confidentiality Notice</a:t>
            </a:r>
          </a:p>
          <a:p>
            <a:pPr algn="just"/>
            <a:endParaRPr lang="en-US" sz="1400" dirty="0">
              <a:solidFill>
                <a:schemeClr val="tx1">
                  <a:lumMod val="85000"/>
                  <a:lumOff val="15000"/>
                </a:schemeClr>
              </a:solidFill>
              <a:latin typeface="+mn-lt"/>
              <a:cs typeface="Helvetica" panose="020B0604020202020204" pitchFamily="34" charset="0"/>
            </a:endParaRPr>
          </a:p>
          <a:p>
            <a:pPr algn="just"/>
            <a:r>
              <a:rPr lang="en-US" sz="1400" dirty="0">
                <a:solidFill>
                  <a:schemeClr val="tx1">
                    <a:lumMod val="85000"/>
                    <a:lumOff val="15000"/>
                  </a:schemeClr>
                </a:solidFill>
                <a:latin typeface="+mn-lt"/>
                <a:cs typeface="Helvetica" panose="020B0604020202020204" pitchFamily="34" charset="0"/>
              </a:rPr>
              <a:t>Copyright © 2016 by UST Global Inc. All rights reserved. 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gn="just"/>
            <a:endParaRPr lang="en-US" sz="1400" dirty="0">
              <a:solidFill>
                <a:schemeClr val="tx1">
                  <a:lumMod val="85000"/>
                  <a:lumOff val="15000"/>
                </a:schemeClr>
              </a:solidFill>
              <a:latin typeface="+mn-lt"/>
              <a:cs typeface="Helvetica" panose="020B0604020202020204" pitchFamily="34" charset="0"/>
            </a:endParaRPr>
          </a:p>
          <a:p>
            <a:pPr algn="just"/>
            <a:r>
              <a:rPr lang="en-US" sz="1400" dirty="0">
                <a:solidFill>
                  <a:schemeClr val="tx1">
                    <a:lumMod val="85000"/>
                    <a:lumOff val="15000"/>
                  </a:schemeClr>
                </a:solidFill>
                <a:latin typeface="+mn-lt"/>
                <a:cs typeface="Helvetica" panose="020B0604020202020204" pitchFamily="34" charset="0"/>
              </a:rPr>
              <a:t>UST Global® is a registered service mark of UST Global Inc</a:t>
            </a:r>
          </a:p>
        </p:txBody>
      </p:sp>
      <p:sp>
        <p:nvSpPr>
          <p:cNvPr id="7" name="TextBox 6"/>
          <p:cNvSpPr txBox="1"/>
          <p:nvPr userDrawn="1"/>
        </p:nvSpPr>
        <p:spPr>
          <a:xfrm>
            <a:off x="425386" y="3076888"/>
            <a:ext cx="1914691" cy="1198156"/>
          </a:xfrm>
          <a:prstGeom prst="rect">
            <a:avLst/>
          </a:prstGeom>
          <a:noFill/>
        </p:spPr>
        <p:txBody>
          <a:bodyPr wrap="square" lIns="89290" tIns="44644" rIns="89290" bIns="44644" rtlCol="0">
            <a:spAutoFit/>
          </a:bodyPr>
          <a:lstStyle/>
          <a:p>
            <a:r>
              <a:rPr lang="en-US" sz="1200" dirty="0">
                <a:solidFill>
                  <a:schemeClr val="tx1">
                    <a:lumMod val="85000"/>
                    <a:lumOff val="15000"/>
                  </a:schemeClr>
                </a:solidFill>
                <a:latin typeface="+mn-lt"/>
                <a:cs typeface="Helvetica" panose="020B0604020202020204" pitchFamily="34" charset="0"/>
              </a:rPr>
              <a:t>UST Global</a:t>
            </a:r>
          </a:p>
          <a:p>
            <a:r>
              <a:rPr lang="en-US" sz="1200" dirty="0">
                <a:solidFill>
                  <a:schemeClr val="tx1">
                    <a:lumMod val="85000"/>
                    <a:lumOff val="15000"/>
                  </a:schemeClr>
                </a:solidFill>
                <a:latin typeface="+mn-lt"/>
                <a:cs typeface="Helvetica" panose="020B0604020202020204" pitchFamily="34" charset="0"/>
              </a:rPr>
              <a:t>5 Polaris</a:t>
            </a:r>
            <a:r>
              <a:rPr lang="en-US" sz="1200" baseline="0" dirty="0">
                <a:solidFill>
                  <a:schemeClr val="tx1">
                    <a:lumMod val="85000"/>
                    <a:lumOff val="15000"/>
                  </a:schemeClr>
                </a:solidFill>
                <a:latin typeface="+mn-lt"/>
                <a:cs typeface="Helvetica" panose="020B0604020202020204" pitchFamily="34" charset="0"/>
              </a:rPr>
              <a:t> Way</a:t>
            </a:r>
            <a:endParaRPr lang="en-US" sz="1200" dirty="0">
              <a:solidFill>
                <a:schemeClr val="tx1">
                  <a:lumMod val="85000"/>
                  <a:lumOff val="15000"/>
                </a:schemeClr>
              </a:solidFill>
              <a:latin typeface="+mn-lt"/>
              <a:cs typeface="Helvetica" panose="020B0604020202020204" pitchFamily="34" charset="0"/>
            </a:endParaRPr>
          </a:p>
          <a:p>
            <a:r>
              <a:rPr lang="en-US" sz="1200" dirty="0">
                <a:solidFill>
                  <a:schemeClr val="tx1">
                    <a:lumMod val="85000"/>
                    <a:lumOff val="15000"/>
                  </a:schemeClr>
                </a:solidFill>
                <a:latin typeface="+mn-lt"/>
                <a:cs typeface="Helvetica" panose="020B0604020202020204" pitchFamily="34" charset="0"/>
              </a:rPr>
              <a:t>Aliso Viejo, CA 92656</a:t>
            </a:r>
          </a:p>
          <a:p>
            <a:r>
              <a:rPr lang="en-US" sz="1200" dirty="0">
                <a:solidFill>
                  <a:schemeClr val="tx1">
                    <a:lumMod val="85000"/>
                    <a:lumOff val="15000"/>
                  </a:schemeClr>
                </a:solidFill>
                <a:latin typeface="+mn-lt"/>
                <a:cs typeface="Helvetica" panose="020B0604020202020204" pitchFamily="34" charset="0"/>
              </a:rPr>
              <a:t>Tel: 949.716.8757</a:t>
            </a:r>
          </a:p>
          <a:p>
            <a:r>
              <a:rPr lang="en-US" sz="1200" dirty="0">
                <a:solidFill>
                  <a:schemeClr val="tx1">
                    <a:lumMod val="85000"/>
                    <a:lumOff val="15000"/>
                  </a:schemeClr>
                </a:solidFill>
                <a:latin typeface="+mn-lt"/>
                <a:cs typeface="Helvetica" panose="020B0604020202020204" pitchFamily="34" charset="0"/>
              </a:rPr>
              <a:t>Fax: 949.716.8396</a:t>
            </a:r>
          </a:p>
          <a:p>
            <a:r>
              <a:rPr lang="en-US" sz="1200" u="sng" dirty="0">
                <a:solidFill>
                  <a:srgbClr val="00AEEF"/>
                </a:solidFill>
                <a:latin typeface="+mn-lt"/>
                <a:cs typeface="Helvetica" panose="020B0604020202020204" pitchFamily="34" charset="0"/>
                <a:hlinkClick r:id="rId2"/>
              </a:rPr>
              <a:t>www.ust-global.com</a:t>
            </a:r>
            <a:endParaRPr lang="en-US" sz="1200" dirty="0">
              <a:solidFill>
                <a:srgbClr val="00AEEF"/>
              </a:solidFill>
              <a:latin typeface="+mn-lt"/>
              <a:cs typeface="Helvetica" panose="020B0604020202020204" pitchFamily="34" charset="0"/>
            </a:endParaRPr>
          </a:p>
        </p:txBody>
      </p:sp>
      <p:sp>
        <p:nvSpPr>
          <p:cNvPr id="10" name="Title 1"/>
          <p:cNvSpPr txBox="1">
            <a:spLocks/>
          </p:cNvSpPr>
          <p:nvPr userDrawn="1"/>
        </p:nvSpPr>
        <p:spPr>
          <a:xfrm>
            <a:off x="2504562" y="329607"/>
            <a:ext cx="6207638" cy="397765"/>
          </a:xfrm>
          <a:prstGeom prst="rect">
            <a:avLst/>
          </a:prstGeom>
        </p:spPr>
        <p:txBody>
          <a:bodyPr vert="horz" lIns="89290" tIns="44644" rIns="89290" bIns="44644" rtlCol="0" anchor="ctr">
            <a:noAutofit/>
          </a:bodyPr>
          <a:lstStyle>
            <a:lvl1pPr algn="ctr" defTabSz="914400" rtl="0" eaLnBrk="1" latinLnBrk="0" hangingPunct="1">
              <a:spcBef>
                <a:spcPct val="0"/>
              </a:spcBef>
              <a:buNone/>
              <a:defRPr sz="2400" b="1" kern="1200">
                <a:solidFill>
                  <a:schemeClr val="tx1"/>
                </a:solidFill>
                <a:latin typeface="+mn-lt"/>
                <a:ea typeface="+mj-ea"/>
                <a:cs typeface="+mj-cs"/>
              </a:defRPr>
            </a:lvl1pPr>
          </a:lstStyle>
          <a:p>
            <a:endParaRPr lang="en-US" sz="3200" b="0" dirty="0">
              <a:solidFill>
                <a:schemeClr val="tx1"/>
              </a:solidFill>
              <a:latin typeface="Calibri Light" panose="020F0302020204030204" pitchFamily="34" charset="0"/>
            </a:endParaRPr>
          </a:p>
        </p:txBody>
      </p:sp>
      <p:sp>
        <p:nvSpPr>
          <p:cNvPr id="12" name="Slide Number Placeholder 10"/>
          <p:cNvSpPr>
            <a:spLocks noGrp="1"/>
          </p:cNvSpPr>
          <p:nvPr>
            <p:ph type="sldNum" sz="quarter" idx="4"/>
          </p:nvPr>
        </p:nvSpPr>
        <p:spPr>
          <a:xfrm>
            <a:off x="8330005" y="4855773"/>
            <a:ext cx="750336" cy="274637"/>
          </a:xfrm>
          <a:prstGeom prst="rect">
            <a:avLst/>
          </a:prstGeom>
        </p:spPr>
        <p:txBody>
          <a:bodyPr vert="horz" lIns="91440" tIns="45720" rIns="91440" bIns="45720" rtlCol="0" anchor="ctr"/>
          <a:lstStyle>
            <a:lvl1pPr algn="r">
              <a:defRPr sz="1000">
                <a:solidFill>
                  <a:srgbClr val="00ADEE"/>
                </a:solidFill>
                <a:latin typeface="Century Gothic" panose="020B0502020202020204" pitchFamily="34" charset="0"/>
                <a:cs typeface="Helvetica"/>
              </a:defRPr>
            </a:lvl1pPr>
          </a:lstStyle>
          <a:p>
            <a:pPr algn="ctr"/>
            <a:r>
              <a:rPr lang="en-US" dirty="0"/>
              <a:t> </a:t>
            </a:r>
            <a:fld id="{110FD68B-4EE4-9D43-89F2-B87D6C9CEE3A}" type="slidenum">
              <a:rPr lang="en-US" smtClean="0"/>
              <a:pPr algn="ct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Text Placeholder 5"/>
          <p:cNvSpPr>
            <a:spLocks noGrp="1"/>
          </p:cNvSpPr>
          <p:nvPr>
            <p:ph type="body" sz="quarter" idx="19" hasCustomPrompt="1"/>
          </p:nvPr>
        </p:nvSpPr>
        <p:spPr>
          <a:xfrm>
            <a:off x="233101" y="4355745"/>
            <a:ext cx="1502974" cy="307975"/>
          </a:xfrm>
        </p:spPr>
        <p:txBody>
          <a:bodyPr anchor="t"/>
          <a:lstStyle>
            <a:lvl1pPr marL="0" indent="0" algn="l">
              <a:buNone/>
              <a:defRPr sz="1000" b="0" i="0">
                <a:solidFill>
                  <a:srgbClr val="00B0F0"/>
                </a:solidFill>
                <a:effectLst/>
                <a:latin typeface="Tahoma"/>
                <a:cs typeface="Tahoma"/>
              </a:defRPr>
            </a:lvl1pPr>
          </a:lstStyle>
          <a:p>
            <a:pPr lvl="0"/>
            <a:r>
              <a:rPr lang="en-US" dirty="0"/>
              <a:t>Updated:</a:t>
            </a:r>
          </a:p>
        </p:txBody>
      </p:sp>
      <p:sp>
        <p:nvSpPr>
          <p:cNvPr id="33" name="TextBox 32"/>
          <p:cNvSpPr txBox="1"/>
          <p:nvPr userDrawn="1"/>
        </p:nvSpPr>
        <p:spPr>
          <a:xfrm>
            <a:off x="1965973" y="-558412"/>
            <a:ext cx="184666" cy="353943"/>
          </a:xfrm>
          <a:prstGeom prst="rect">
            <a:avLst/>
          </a:prstGeom>
          <a:noFill/>
        </p:spPr>
        <p:txBody>
          <a:bodyPr wrap="none" rtlCol="0">
            <a:spAutoFit/>
          </a:bodyPr>
          <a:lstStyle/>
          <a:p>
            <a:endParaRPr lang="en-US" dirty="0"/>
          </a:p>
        </p:txBody>
      </p:sp>
      <p:sp>
        <p:nvSpPr>
          <p:cNvPr id="29" name="Title 6"/>
          <p:cNvSpPr>
            <a:spLocks noGrp="1"/>
          </p:cNvSpPr>
          <p:nvPr>
            <p:ph type="title" hasCustomPrompt="1"/>
          </p:nvPr>
        </p:nvSpPr>
        <p:spPr>
          <a:xfrm>
            <a:off x="233102" y="1644138"/>
            <a:ext cx="4322620" cy="1100953"/>
          </a:xfrm>
        </p:spPr>
        <p:txBody>
          <a:bodyPr anchor="b">
            <a:noAutofit/>
          </a:bodyPr>
          <a:lstStyle>
            <a:lvl1pPr algn="l">
              <a:defRPr sz="2800" b="1" i="0">
                <a:solidFill>
                  <a:schemeClr val="bg1">
                    <a:lumMod val="50000"/>
                  </a:schemeClr>
                </a:solidFill>
                <a:effectLst/>
                <a:latin typeface="+mj-lt"/>
                <a:cs typeface="Helvetica" panose="020B0604020202020204" pitchFamily="34" charset="0"/>
              </a:defRPr>
            </a:lvl1pPr>
          </a:lstStyle>
          <a:p>
            <a:r>
              <a:rPr lang="en-US" dirty="0"/>
              <a:t>CLICK TO EDIT MASTER TITLE STYLE</a:t>
            </a:r>
          </a:p>
        </p:txBody>
      </p:sp>
      <p:sp>
        <p:nvSpPr>
          <p:cNvPr id="9" name="Text Placeholder 8"/>
          <p:cNvSpPr>
            <a:spLocks noGrp="1"/>
          </p:cNvSpPr>
          <p:nvPr>
            <p:ph type="body" sz="quarter" idx="17" hasCustomPrompt="1"/>
          </p:nvPr>
        </p:nvSpPr>
        <p:spPr>
          <a:xfrm>
            <a:off x="233101" y="3247615"/>
            <a:ext cx="4322620" cy="911225"/>
          </a:xfrm>
          <a:prstGeom prst="rect">
            <a:avLst/>
          </a:prstGeom>
        </p:spPr>
        <p:txBody>
          <a:bodyPr anchor="t">
            <a:noAutofit/>
          </a:bodyPr>
          <a:lstStyle>
            <a:lvl1pPr marL="0" indent="0" algn="l">
              <a:lnSpc>
                <a:spcPct val="100000"/>
              </a:lnSpc>
              <a:buNone/>
              <a:defRPr sz="1200" b="0" i="0">
                <a:solidFill>
                  <a:srgbClr val="00B0F0"/>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3101" y="426176"/>
            <a:ext cx="2083098" cy="715437"/>
          </a:xfrm>
          <a:prstGeom prst="rect">
            <a:avLst/>
          </a:prstGeom>
        </p:spPr>
      </p:pic>
      <p:sp>
        <p:nvSpPr>
          <p:cNvPr id="15" name="Picture Placeholder 4"/>
          <p:cNvSpPr>
            <a:spLocks noGrp="1"/>
          </p:cNvSpPr>
          <p:nvPr>
            <p:ph type="pic" sz="quarter" idx="18" hasCustomPrompt="1"/>
          </p:nvPr>
        </p:nvSpPr>
        <p:spPr>
          <a:xfrm>
            <a:off x="3048037" y="367063"/>
            <a:ext cx="1507685" cy="929760"/>
          </a:xfrm>
        </p:spPr>
        <p:txBody>
          <a:bodyPr/>
          <a:lstStyle>
            <a:lvl1pPr marL="0" indent="0" algn="ctr">
              <a:buNone/>
              <a:defRPr sz="1400">
                <a:solidFill>
                  <a:schemeClr val="accent1"/>
                </a:solidFill>
              </a:defRPr>
            </a:lvl1pPr>
          </a:lstStyle>
          <a:p>
            <a:r>
              <a:rPr lang="en-US" dirty="0"/>
              <a:t>CLIENT LOGO</a:t>
            </a:r>
          </a:p>
        </p:txBody>
      </p:sp>
    </p:spTree>
    <p:extLst>
      <p:ext uri="{BB962C8B-B14F-4D97-AF65-F5344CB8AC3E}">
        <p14:creationId xmlns:p14="http://schemas.microsoft.com/office/powerpoint/2010/main" val="2289301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6" name="Text Placeholder 5"/>
          <p:cNvSpPr>
            <a:spLocks noGrp="1"/>
          </p:cNvSpPr>
          <p:nvPr>
            <p:ph type="body" sz="quarter" idx="19" hasCustomPrompt="1"/>
          </p:nvPr>
        </p:nvSpPr>
        <p:spPr>
          <a:xfrm>
            <a:off x="233101" y="4355745"/>
            <a:ext cx="1502974" cy="307975"/>
          </a:xfrm>
        </p:spPr>
        <p:txBody>
          <a:bodyPr anchor="t"/>
          <a:lstStyle>
            <a:lvl1pPr marL="0" indent="0" algn="l">
              <a:buNone/>
              <a:defRPr sz="1000" b="0" i="0">
                <a:solidFill>
                  <a:srgbClr val="00B0F0"/>
                </a:solidFill>
                <a:effectLst/>
                <a:latin typeface="Tahoma"/>
                <a:cs typeface="Tahoma"/>
              </a:defRPr>
            </a:lvl1pPr>
          </a:lstStyle>
          <a:p>
            <a:pPr lvl="0"/>
            <a:r>
              <a:rPr lang="en-US" dirty="0"/>
              <a:t>Updated:</a:t>
            </a:r>
          </a:p>
        </p:txBody>
      </p:sp>
      <p:sp>
        <p:nvSpPr>
          <p:cNvPr id="33" name="TextBox 32"/>
          <p:cNvSpPr txBox="1"/>
          <p:nvPr userDrawn="1"/>
        </p:nvSpPr>
        <p:spPr>
          <a:xfrm>
            <a:off x="1965973" y="-558412"/>
            <a:ext cx="184666" cy="353943"/>
          </a:xfrm>
          <a:prstGeom prst="rect">
            <a:avLst/>
          </a:prstGeom>
          <a:noFill/>
        </p:spPr>
        <p:txBody>
          <a:bodyPr wrap="none" rtlCol="0">
            <a:spAutoFit/>
          </a:bodyPr>
          <a:lstStyle/>
          <a:p>
            <a:endParaRPr lang="en-US" dirty="0"/>
          </a:p>
        </p:txBody>
      </p:sp>
      <p:cxnSp>
        <p:nvCxnSpPr>
          <p:cNvPr id="34" name="Straight Connector 33"/>
          <p:cNvCxnSpPr/>
          <p:nvPr userDrawn="1"/>
        </p:nvCxnSpPr>
        <p:spPr>
          <a:xfrm>
            <a:off x="4794865" y="3181350"/>
            <a:ext cx="0"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29" name="Title 6"/>
          <p:cNvSpPr>
            <a:spLocks noGrp="1"/>
          </p:cNvSpPr>
          <p:nvPr>
            <p:ph type="title" hasCustomPrompt="1"/>
          </p:nvPr>
        </p:nvSpPr>
        <p:spPr>
          <a:xfrm>
            <a:off x="233102" y="1644138"/>
            <a:ext cx="4322620" cy="1100953"/>
          </a:xfrm>
        </p:spPr>
        <p:txBody>
          <a:bodyPr anchor="b">
            <a:noAutofit/>
          </a:bodyPr>
          <a:lstStyle>
            <a:lvl1pPr algn="l">
              <a:defRPr sz="2800" b="1" i="0">
                <a:solidFill>
                  <a:schemeClr val="bg1">
                    <a:lumMod val="50000"/>
                  </a:schemeClr>
                </a:solidFill>
                <a:effectLst/>
                <a:latin typeface="+mj-lt"/>
                <a:cs typeface="Helvetica" panose="020B0604020202020204" pitchFamily="34" charset="0"/>
              </a:defRPr>
            </a:lvl1pPr>
          </a:lstStyle>
          <a:p>
            <a:r>
              <a:rPr lang="en-US" dirty="0"/>
              <a:t>CLICK TO EDIT MASTER TITLE STYLE</a:t>
            </a:r>
          </a:p>
        </p:txBody>
      </p:sp>
      <p:sp>
        <p:nvSpPr>
          <p:cNvPr id="9" name="Text Placeholder 8"/>
          <p:cNvSpPr>
            <a:spLocks noGrp="1"/>
          </p:cNvSpPr>
          <p:nvPr>
            <p:ph type="body" sz="quarter" idx="17" hasCustomPrompt="1"/>
          </p:nvPr>
        </p:nvSpPr>
        <p:spPr>
          <a:xfrm>
            <a:off x="233101" y="3247615"/>
            <a:ext cx="4322620" cy="911225"/>
          </a:xfrm>
          <a:prstGeom prst="rect">
            <a:avLst/>
          </a:prstGeom>
        </p:spPr>
        <p:txBody>
          <a:bodyPr anchor="t">
            <a:noAutofit/>
          </a:bodyPr>
          <a:lstStyle>
            <a:lvl1pPr marL="0" indent="0" algn="l">
              <a:lnSpc>
                <a:spcPct val="100000"/>
              </a:lnSpc>
              <a:buNone/>
              <a:defRPr sz="1200" b="0" i="0">
                <a:solidFill>
                  <a:srgbClr val="00B0F0"/>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3101" y="426176"/>
            <a:ext cx="2083098" cy="715437"/>
          </a:xfrm>
          <a:prstGeom prst="rect">
            <a:avLst/>
          </a:prstGeom>
        </p:spPr>
      </p:pic>
      <p:sp>
        <p:nvSpPr>
          <p:cNvPr id="14" name="Picture Placeholder 4"/>
          <p:cNvSpPr>
            <a:spLocks noGrp="1"/>
          </p:cNvSpPr>
          <p:nvPr>
            <p:ph type="pic" sz="quarter" idx="18" hasCustomPrompt="1"/>
          </p:nvPr>
        </p:nvSpPr>
        <p:spPr>
          <a:xfrm>
            <a:off x="3048037" y="367063"/>
            <a:ext cx="1507685" cy="929760"/>
          </a:xfrm>
        </p:spPr>
        <p:txBody>
          <a:bodyPr/>
          <a:lstStyle>
            <a:lvl1pPr marL="0" indent="0" algn="ctr">
              <a:buNone/>
              <a:defRPr sz="1400">
                <a:solidFill>
                  <a:schemeClr val="accent1"/>
                </a:solidFill>
              </a:defRPr>
            </a:lvl1pPr>
          </a:lstStyle>
          <a:p>
            <a:r>
              <a:rPr lang="en-US" dirty="0"/>
              <a:t>CLIENT LOGO</a:t>
            </a:r>
          </a:p>
        </p:txBody>
      </p:sp>
    </p:spTree>
    <p:extLst>
      <p:ext uri="{BB962C8B-B14F-4D97-AF65-F5344CB8AC3E}">
        <p14:creationId xmlns:p14="http://schemas.microsoft.com/office/powerpoint/2010/main" val="1648788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reak Slide">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solidFill>
                <a:srgbClr val="535353"/>
              </a:solidFill>
              <a:latin typeface="+mj-lt"/>
            </a:endParaRPr>
          </a:p>
        </p:txBody>
      </p:sp>
      <p:pic>
        <p:nvPicPr>
          <p:cNvPr id="11" name="Picture Placeholder 5"/>
          <p:cNvPicPr>
            <a:picLocks noChangeAspect="1"/>
          </p:cNvPicPr>
          <p:nvPr userDrawn="1"/>
        </p:nvPicPr>
        <p:blipFill>
          <a:blip r:embed="rId2">
            <a:extLst>
              <a:ext uri="{28A0092B-C50C-407E-A947-70E740481C1C}">
                <a14:useLocalDpi xmlns:a14="http://schemas.microsoft.com/office/drawing/2010/main" val="0"/>
              </a:ext>
            </a:extLst>
          </a:blip>
          <a:srcRect t="12297" b="12297"/>
          <a:stretch>
            <a:fillRect/>
          </a:stretch>
        </p:blipFill>
        <p:spPr>
          <a:xfrm>
            <a:off x="0" y="2030307"/>
            <a:ext cx="6180878" cy="3108960"/>
          </a:xfrm>
          <a:prstGeom prst="rect">
            <a:avLst/>
          </a:prstGeom>
        </p:spPr>
      </p:pic>
      <p:sp>
        <p:nvSpPr>
          <p:cNvPr id="15" name="Text Placeholder 8"/>
          <p:cNvSpPr>
            <a:spLocks noGrp="1"/>
          </p:cNvSpPr>
          <p:nvPr>
            <p:ph type="body" sz="quarter" idx="17" hasCustomPrompt="1"/>
          </p:nvPr>
        </p:nvSpPr>
        <p:spPr>
          <a:xfrm>
            <a:off x="263014" y="1325457"/>
            <a:ext cx="5917864" cy="534874"/>
          </a:xfrm>
          <a:prstGeom prst="rect">
            <a:avLst/>
          </a:prstGeom>
        </p:spPr>
        <p:txBody>
          <a:bodyPr anchor="t">
            <a:noAutofit/>
          </a:bodyPr>
          <a:lstStyle>
            <a:lvl1pPr marL="0" indent="0" algn="l">
              <a:lnSpc>
                <a:spcPct val="100000"/>
              </a:lnSpc>
              <a:buNone/>
              <a:defRPr sz="1400" b="0" i="0">
                <a:solidFill>
                  <a:schemeClr val="bg1"/>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sp>
        <p:nvSpPr>
          <p:cNvPr id="16" name="Title 6"/>
          <p:cNvSpPr>
            <a:spLocks noGrp="1"/>
          </p:cNvSpPr>
          <p:nvPr>
            <p:ph type="title" hasCustomPrompt="1"/>
          </p:nvPr>
        </p:nvSpPr>
        <p:spPr>
          <a:xfrm>
            <a:off x="263014" y="352633"/>
            <a:ext cx="5917864" cy="702491"/>
          </a:xfrm>
        </p:spPr>
        <p:txBody>
          <a:bodyPr anchor="ctr">
            <a:noAutofit/>
          </a:bodyPr>
          <a:lstStyle>
            <a:lvl1pPr algn="l">
              <a:defRPr sz="2800" b="0" i="0">
                <a:solidFill>
                  <a:srgbClr val="00B0F0"/>
                </a:solidFill>
                <a:effectLst/>
                <a:latin typeface="+mj-lt"/>
                <a:cs typeface="Rockwell" panose="02060603020205020403" pitchFamily="18" charset="0"/>
              </a:defRPr>
            </a:lvl1pPr>
          </a:lstStyle>
          <a:p>
            <a:r>
              <a:rPr lang="en-US" dirty="0"/>
              <a:t>SECTIONAL SLIDE</a:t>
            </a:r>
          </a:p>
        </p:txBody>
      </p:sp>
      <p:cxnSp>
        <p:nvCxnSpPr>
          <p:cNvPr id="20" name="Straight Connector 19"/>
          <p:cNvCxnSpPr/>
          <p:nvPr userDrawn="1"/>
        </p:nvCxnSpPr>
        <p:spPr>
          <a:xfrm flipH="1">
            <a:off x="263014" y="1248798"/>
            <a:ext cx="2038346"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flipV="1">
            <a:off x="0" y="2004938"/>
            <a:ext cx="9169579" cy="50738"/>
          </a:xfrm>
          <a:prstGeom prst="rect">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yriad Pro Regular" charset="0"/>
            </a:endParaRPr>
          </a:p>
        </p:txBody>
      </p:sp>
      <p:sp>
        <p:nvSpPr>
          <p:cNvPr id="17" name="Parallelogram 19"/>
          <p:cNvSpPr/>
          <p:nvPr userDrawn="1"/>
        </p:nvSpPr>
        <p:spPr>
          <a:xfrm>
            <a:off x="5148072" y="-10504"/>
            <a:ext cx="4021508" cy="5154005"/>
          </a:xfrm>
          <a:custGeom>
            <a:avLst/>
            <a:gdLst>
              <a:gd name="connsiteX0" fmla="*/ 0 w 7333488"/>
              <a:gd name="connsiteY0" fmla="*/ 6858000 h 6858000"/>
              <a:gd name="connsiteX1" fmla="*/ 1714500 w 7333488"/>
              <a:gd name="connsiteY1" fmla="*/ 0 h 6858000"/>
              <a:gd name="connsiteX2" fmla="*/ 7333488 w 7333488"/>
              <a:gd name="connsiteY2" fmla="*/ 0 h 6858000"/>
              <a:gd name="connsiteX3" fmla="*/ 5618988 w 7333488"/>
              <a:gd name="connsiteY3" fmla="*/ 6858000 h 6858000"/>
              <a:gd name="connsiteX4" fmla="*/ 0 w 7333488"/>
              <a:gd name="connsiteY4" fmla="*/ 6858000 h 6858000"/>
              <a:gd name="connsiteX0" fmla="*/ 0 w 5618988"/>
              <a:gd name="connsiteY0" fmla="*/ 6867144 h 6867144"/>
              <a:gd name="connsiteX1" fmla="*/ 1714500 w 5618988"/>
              <a:gd name="connsiteY1" fmla="*/ 9144 h 6867144"/>
              <a:gd name="connsiteX2" fmla="*/ 3630168 w 5618988"/>
              <a:gd name="connsiteY2" fmla="*/ 0 h 6867144"/>
              <a:gd name="connsiteX3" fmla="*/ 5618988 w 5618988"/>
              <a:gd name="connsiteY3" fmla="*/ 6867144 h 6867144"/>
              <a:gd name="connsiteX4" fmla="*/ 0 w 5618988"/>
              <a:gd name="connsiteY4" fmla="*/ 6867144 h 6867144"/>
              <a:gd name="connsiteX0" fmla="*/ 0 w 5618988"/>
              <a:gd name="connsiteY0" fmla="*/ 6858000 h 6858000"/>
              <a:gd name="connsiteX1" fmla="*/ 1714500 w 5618988"/>
              <a:gd name="connsiteY1" fmla="*/ 0 h 6858000"/>
              <a:gd name="connsiteX2" fmla="*/ 3977640 w 5618988"/>
              <a:gd name="connsiteY2" fmla="*/ 0 h 6858000"/>
              <a:gd name="connsiteX3" fmla="*/ 5618988 w 5618988"/>
              <a:gd name="connsiteY3" fmla="*/ 6858000 h 6858000"/>
              <a:gd name="connsiteX4" fmla="*/ 0 w 5618988"/>
              <a:gd name="connsiteY4" fmla="*/ 6858000 h 6858000"/>
              <a:gd name="connsiteX0" fmla="*/ 0 w 4000500"/>
              <a:gd name="connsiteY0" fmla="*/ 6858000 h 6858000"/>
              <a:gd name="connsiteX1" fmla="*/ 1714500 w 4000500"/>
              <a:gd name="connsiteY1" fmla="*/ 0 h 6858000"/>
              <a:gd name="connsiteX2" fmla="*/ 3977640 w 4000500"/>
              <a:gd name="connsiteY2" fmla="*/ 0 h 6858000"/>
              <a:gd name="connsiteX3" fmla="*/ 4000500 w 4000500"/>
              <a:gd name="connsiteY3" fmla="*/ 6858000 h 6858000"/>
              <a:gd name="connsiteX4" fmla="*/ 0 w 4000500"/>
              <a:gd name="connsiteY4" fmla="*/ 6858000 h 6858000"/>
              <a:gd name="connsiteX0" fmla="*/ 0 w 4224528"/>
              <a:gd name="connsiteY0" fmla="*/ 6858000 h 6858000"/>
              <a:gd name="connsiteX1" fmla="*/ 1714500 w 4224528"/>
              <a:gd name="connsiteY1" fmla="*/ 0 h 6858000"/>
              <a:gd name="connsiteX2" fmla="*/ 4224528 w 4224528"/>
              <a:gd name="connsiteY2" fmla="*/ 9144 h 6858000"/>
              <a:gd name="connsiteX3" fmla="*/ 4000500 w 4224528"/>
              <a:gd name="connsiteY3" fmla="*/ 6858000 h 6858000"/>
              <a:gd name="connsiteX4" fmla="*/ 0 w 4224528"/>
              <a:gd name="connsiteY4" fmla="*/ 6858000 h 6858000"/>
              <a:gd name="connsiteX0" fmla="*/ 0 w 4000500"/>
              <a:gd name="connsiteY0" fmla="*/ 6858000 h 6858000"/>
              <a:gd name="connsiteX1" fmla="*/ 1714500 w 4000500"/>
              <a:gd name="connsiteY1" fmla="*/ 0 h 6858000"/>
              <a:gd name="connsiteX2" fmla="*/ 3986784 w 4000500"/>
              <a:gd name="connsiteY2" fmla="*/ 9144 h 6858000"/>
              <a:gd name="connsiteX3" fmla="*/ 4000500 w 4000500"/>
              <a:gd name="connsiteY3" fmla="*/ 6858000 h 6858000"/>
              <a:gd name="connsiteX4" fmla="*/ 0 w 4000500"/>
              <a:gd name="connsiteY4" fmla="*/ 6858000 h 6858000"/>
              <a:gd name="connsiteX0" fmla="*/ 0 w 4160404"/>
              <a:gd name="connsiteY0" fmla="*/ 6858000 h 6858000"/>
              <a:gd name="connsiteX1" fmla="*/ 1714500 w 4160404"/>
              <a:gd name="connsiteY1" fmla="*/ 0 h 6858000"/>
              <a:gd name="connsiteX2" fmla="*/ 4160404 w 4160404"/>
              <a:gd name="connsiteY2" fmla="*/ 20719 h 6858000"/>
              <a:gd name="connsiteX3" fmla="*/ 4000500 w 4160404"/>
              <a:gd name="connsiteY3" fmla="*/ 6858000 h 6858000"/>
              <a:gd name="connsiteX4" fmla="*/ 0 w 4160404"/>
              <a:gd name="connsiteY4" fmla="*/ 6858000 h 6858000"/>
              <a:gd name="connsiteX0" fmla="*/ 0 w 4009933"/>
              <a:gd name="connsiteY0" fmla="*/ 6858000 h 6858000"/>
              <a:gd name="connsiteX1" fmla="*/ 1714500 w 4009933"/>
              <a:gd name="connsiteY1" fmla="*/ 0 h 6858000"/>
              <a:gd name="connsiteX2" fmla="*/ 4009933 w 4009933"/>
              <a:gd name="connsiteY2" fmla="*/ 9144 h 6858000"/>
              <a:gd name="connsiteX3" fmla="*/ 4000500 w 4009933"/>
              <a:gd name="connsiteY3" fmla="*/ 6858000 h 6858000"/>
              <a:gd name="connsiteX4" fmla="*/ 0 w 4009933"/>
              <a:gd name="connsiteY4" fmla="*/ 6858000 h 6858000"/>
              <a:gd name="connsiteX0" fmla="*/ 0 w 4009933"/>
              <a:gd name="connsiteY0" fmla="*/ 6953028 h 6953028"/>
              <a:gd name="connsiteX1" fmla="*/ 1714500 w 4009933"/>
              <a:gd name="connsiteY1" fmla="*/ 95028 h 6953028"/>
              <a:gd name="connsiteX2" fmla="*/ 4009933 w 4009933"/>
              <a:gd name="connsiteY2" fmla="*/ 0 h 6953028"/>
              <a:gd name="connsiteX3" fmla="*/ 4000500 w 4009933"/>
              <a:gd name="connsiteY3" fmla="*/ 6953028 h 6953028"/>
              <a:gd name="connsiteX4" fmla="*/ 0 w 4009933"/>
              <a:gd name="connsiteY4" fmla="*/ 6953028 h 6953028"/>
              <a:gd name="connsiteX0" fmla="*/ 0 w 4021508"/>
              <a:gd name="connsiteY0" fmla="*/ 6872006 h 6872006"/>
              <a:gd name="connsiteX1" fmla="*/ 1714500 w 4021508"/>
              <a:gd name="connsiteY1" fmla="*/ 14006 h 6872006"/>
              <a:gd name="connsiteX2" fmla="*/ 4021508 w 4021508"/>
              <a:gd name="connsiteY2" fmla="*/ 0 h 6872006"/>
              <a:gd name="connsiteX3" fmla="*/ 4000500 w 4021508"/>
              <a:gd name="connsiteY3" fmla="*/ 6872006 h 6872006"/>
              <a:gd name="connsiteX4" fmla="*/ 0 w 4021508"/>
              <a:gd name="connsiteY4" fmla="*/ 6872006 h 687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508" h="6872006">
                <a:moveTo>
                  <a:pt x="0" y="6872006"/>
                </a:moveTo>
                <a:lnTo>
                  <a:pt x="1714500" y="14006"/>
                </a:lnTo>
                <a:lnTo>
                  <a:pt x="4021508" y="0"/>
                </a:lnTo>
                <a:cubicBezTo>
                  <a:pt x="4018364" y="2282952"/>
                  <a:pt x="4003644" y="4589054"/>
                  <a:pt x="4000500" y="6872006"/>
                </a:cubicBezTo>
                <a:lnTo>
                  <a:pt x="0" y="6872006"/>
                </a:lnTo>
                <a:close/>
              </a:path>
            </a:pathLst>
          </a:cu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yriad Pro Regular" charset="0"/>
            </a:endParaRPr>
          </a:p>
        </p:txBody>
      </p:sp>
      <p:sp>
        <p:nvSpPr>
          <p:cNvPr id="18" name="Text Placeholder 17"/>
          <p:cNvSpPr>
            <a:spLocks noGrp="1"/>
          </p:cNvSpPr>
          <p:nvPr>
            <p:ph type="body" sz="quarter" idx="16" hasCustomPrompt="1"/>
          </p:nvPr>
        </p:nvSpPr>
        <p:spPr>
          <a:xfrm>
            <a:off x="6180878" y="3883742"/>
            <a:ext cx="2963122" cy="1259758"/>
          </a:xfrm>
          <a:prstGeom prst="rect">
            <a:avLst/>
          </a:prstGeom>
        </p:spPr>
        <p:txBody>
          <a:bodyPr anchor="ctr"/>
          <a:lstStyle>
            <a:lvl1pPr marL="0" indent="0" algn="ctr">
              <a:buNone/>
              <a:defRPr sz="4400" b="1" i="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dirty="0"/>
              <a:t>01</a:t>
            </a:r>
          </a:p>
        </p:txBody>
      </p:sp>
    </p:spTree>
    <p:extLst>
      <p:ext uri="{BB962C8B-B14F-4D97-AF65-F5344CB8AC3E}">
        <p14:creationId xmlns:p14="http://schemas.microsoft.com/office/powerpoint/2010/main" val="1952837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reak Slide">
    <p:spTree>
      <p:nvGrpSpPr>
        <p:cNvPr id="1" name=""/>
        <p:cNvGrpSpPr/>
        <p:nvPr/>
      </p:nvGrpSpPr>
      <p:grpSpPr>
        <a:xfrm>
          <a:off x="0" y="0"/>
          <a:ext cx="0" cy="0"/>
          <a:chOff x="0" y="0"/>
          <a:chExt cx="0" cy="0"/>
        </a:xfrm>
      </p:grpSpPr>
      <p:sp>
        <p:nvSpPr>
          <p:cNvPr id="8" name="Rectangle 7"/>
          <p:cNvSpPr/>
          <p:nvPr userDrawn="1"/>
        </p:nvSpPr>
        <p:spPr>
          <a:xfrm>
            <a:off x="0" y="-21021"/>
            <a:ext cx="9144000" cy="5143500"/>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solidFill>
                <a:srgbClr val="535353"/>
              </a:solidFill>
              <a:latin typeface="+mj-lt"/>
            </a:endParaRPr>
          </a:p>
        </p:txBody>
      </p:sp>
      <p:sp>
        <p:nvSpPr>
          <p:cNvPr id="15" name="Text Placeholder 8"/>
          <p:cNvSpPr>
            <a:spLocks noGrp="1"/>
          </p:cNvSpPr>
          <p:nvPr>
            <p:ph type="body" sz="quarter" idx="17" hasCustomPrompt="1"/>
          </p:nvPr>
        </p:nvSpPr>
        <p:spPr>
          <a:xfrm>
            <a:off x="263014" y="1367497"/>
            <a:ext cx="5917864" cy="675510"/>
          </a:xfrm>
          <a:prstGeom prst="rect">
            <a:avLst/>
          </a:prstGeom>
        </p:spPr>
        <p:txBody>
          <a:bodyPr anchor="t">
            <a:noAutofit/>
          </a:bodyPr>
          <a:lstStyle>
            <a:lvl1pPr marL="0" indent="0" algn="l">
              <a:lnSpc>
                <a:spcPct val="100000"/>
              </a:lnSpc>
              <a:buNone/>
              <a:defRPr sz="1400" b="0" i="0">
                <a:solidFill>
                  <a:schemeClr val="bg1"/>
                </a:solidFill>
                <a:effectLst/>
                <a:latin typeface="Century Gothic" panose="020B0502020202020204" pitchFamily="34" charset="0"/>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sp>
        <p:nvSpPr>
          <p:cNvPr id="16" name="Title 6"/>
          <p:cNvSpPr>
            <a:spLocks noGrp="1"/>
          </p:cNvSpPr>
          <p:nvPr>
            <p:ph type="title" hasCustomPrompt="1"/>
          </p:nvPr>
        </p:nvSpPr>
        <p:spPr>
          <a:xfrm>
            <a:off x="263014" y="352633"/>
            <a:ext cx="5917864" cy="702491"/>
          </a:xfrm>
        </p:spPr>
        <p:txBody>
          <a:bodyPr anchor="ctr">
            <a:noAutofit/>
          </a:bodyPr>
          <a:lstStyle>
            <a:lvl1pPr algn="l">
              <a:defRPr sz="2800" b="0" i="0">
                <a:solidFill>
                  <a:srgbClr val="00B0F0"/>
                </a:solidFill>
                <a:effectLst/>
                <a:latin typeface="+mj-lt"/>
                <a:cs typeface="Rockwell" panose="02060603020205020403" pitchFamily="18" charset="0"/>
              </a:defRPr>
            </a:lvl1pPr>
          </a:lstStyle>
          <a:p>
            <a:r>
              <a:rPr lang="en-US" dirty="0"/>
              <a:t>SECTIONAL SLIDE</a:t>
            </a:r>
          </a:p>
        </p:txBody>
      </p:sp>
      <p:cxnSp>
        <p:nvCxnSpPr>
          <p:cNvPr id="20" name="Straight Connector 19"/>
          <p:cNvCxnSpPr/>
          <p:nvPr userDrawn="1"/>
        </p:nvCxnSpPr>
        <p:spPr>
          <a:xfrm flipH="1">
            <a:off x="263014" y="1290838"/>
            <a:ext cx="2038346"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pic>
        <p:nvPicPr>
          <p:cNvPr id="9" name="Picture Placeholder 5"/>
          <p:cNvPicPr>
            <a:picLocks noChangeAspect="1"/>
          </p:cNvPicPr>
          <p:nvPr userDrawn="1"/>
        </p:nvPicPr>
        <p:blipFill rotWithShape="1">
          <a:blip r:embed="rId2">
            <a:extLst>
              <a:ext uri="{28A0092B-C50C-407E-A947-70E740481C1C}">
                <a14:useLocalDpi xmlns:a14="http://schemas.microsoft.com/office/drawing/2010/main" val="0"/>
              </a:ext>
            </a:extLst>
          </a:blip>
          <a:srcRect t="4953" b="16964"/>
          <a:stretch/>
        </p:blipFill>
        <p:spPr>
          <a:xfrm>
            <a:off x="0" y="2043006"/>
            <a:ext cx="6180878" cy="3108960"/>
          </a:xfrm>
          <a:prstGeom prst="rect">
            <a:avLst/>
          </a:prstGeom>
        </p:spPr>
      </p:pic>
      <p:sp>
        <p:nvSpPr>
          <p:cNvPr id="10" name="Text Placeholder 17"/>
          <p:cNvSpPr>
            <a:spLocks noGrp="1"/>
          </p:cNvSpPr>
          <p:nvPr>
            <p:ph type="body" sz="quarter" idx="16" hasCustomPrompt="1"/>
          </p:nvPr>
        </p:nvSpPr>
        <p:spPr>
          <a:xfrm>
            <a:off x="6180878" y="3883742"/>
            <a:ext cx="2963122" cy="1259758"/>
          </a:xfrm>
          <a:prstGeom prst="rect">
            <a:avLst/>
          </a:prstGeom>
        </p:spPr>
        <p:txBody>
          <a:bodyPr anchor="ctr"/>
          <a:lstStyle>
            <a:lvl1pPr marL="0" indent="0" algn="ctr">
              <a:buNone/>
              <a:defRPr sz="4400" b="1" i="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dirty="0"/>
              <a:t>02</a:t>
            </a:r>
          </a:p>
        </p:txBody>
      </p:sp>
      <p:sp>
        <p:nvSpPr>
          <p:cNvPr id="11" name="Rectangle 10"/>
          <p:cNvSpPr/>
          <p:nvPr userDrawn="1"/>
        </p:nvSpPr>
        <p:spPr>
          <a:xfrm flipV="1">
            <a:off x="0" y="2004938"/>
            <a:ext cx="9169579" cy="50738"/>
          </a:xfrm>
          <a:prstGeom prst="rect">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yriad Pro Regular" charset="0"/>
            </a:endParaRPr>
          </a:p>
        </p:txBody>
      </p:sp>
      <p:sp>
        <p:nvSpPr>
          <p:cNvPr id="12" name="Parallelogram 19"/>
          <p:cNvSpPr/>
          <p:nvPr userDrawn="1"/>
        </p:nvSpPr>
        <p:spPr>
          <a:xfrm>
            <a:off x="5148072" y="-36617"/>
            <a:ext cx="4021508" cy="5188583"/>
          </a:xfrm>
          <a:custGeom>
            <a:avLst/>
            <a:gdLst>
              <a:gd name="connsiteX0" fmla="*/ 0 w 7333488"/>
              <a:gd name="connsiteY0" fmla="*/ 6858000 h 6858000"/>
              <a:gd name="connsiteX1" fmla="*/ 1714500 w 7333488"/>
              <a:gd name="connsiteY1" fmla="*/ 0 h 6858000"/>
              <a:gd name="connsiteX2" fmla="*/ 7333488 w 7333488"/>
              <a:gd name="connsiteY2" fmla="*/ 0 h 6858000"/>
              <a:gd name="connsiteX3" fmla="*/ 5618988 w 7333488"/>
              <a:gd name="connsiteY3" fmla="*/ 6858000 h 6858000"/>
              <a:gd name="connsiteX4" fmla="*/ 0 w 7333488"/>
              <a:gd name="connsiteY4" fmla="*/ 6858000 h 6858000"/>
              <a:gd name="connsiteX0" fmla="*/ 0 w 5618988"/>
              <a:gd name="connsiteY0" fmla="*/ 6867144 h 6867144"/>
              <a:gd name="connsiteX1" fmla="*/ 1714500 w 5618988"/>
              <a:gd name="connsiteY1" fmla="*/ 9144 h 6867144"/>
              <a:gd name="connsiteX2" fmla="*/ 3630168 w 5618988"/>
              <a:gd name="connsiteY2" fmla="*/ 0 h 6867144"/>
              <a:gd name="connsiteX3" fmla="*/ 5618988 w 5618988"/>
              <a:gd name="connsiteY3" fmla="*/ 6867144 h 6867144"/>
              <a:gd name="connsiteX4" fmla="*/ 0 w 5618988"/>
              <a:gd name="connsiteY4" fmla="*/ 6867144 h 6867144"/>
              <a:gd name="connsiteX0" fmla="*/ 0 w 5618988"/>
              <a:gd name="connsiteY0" fmla="*/ 6858000 h 6858000"/>
              <a:gd name="connsiteX1" fmla="*/ 1714500 w 5618988"/>
              <a:gd name="connsiteY1" fmla="*/ 0 h 6858000"/>
              <a:gd name="connsiteX2" fmla="*/ 3977640 w 5618988"/>
              <a:gd name="connsiteY2" fmla="*/ 0 h 6858000"/>
              <a:gd name="connsiteX3" fmla="*/ 5618988 w 5618988"/>
              <a:gd name="connsiteY3" fmla="*/ 6858000 h 6858000"/>
              <a:gd name="connsiteX4" fmla="*/ 0 w 5618988"/>
              <a:gd name="connsiteY4" fmla="*/ 6858000 h 6858000"/>
              <a:gd name="connsiteX0" fmla="*/ 0 w 4000500"/>
              <a:gd name="connsiteY0" fmla="*/ 6858000 h 6858000"/>
              <a:gd name="connsiteX1" fmla="*/ 1714500 w 4000500"/>
              <a:gd name="connsiteY1" fmla="*/ 0 h 6858000"/>
              <a:gd name="connsiteX2" fmla="*/ 3977640 w 4000500"/>
              <a:gd name="connsiteY2" fmla="*/ 0 h 6858000"/>
              <a:gd name="connsiteX3" fmla="*/ 4000500 w 4000500"/>
              <a:gd name="connsiteY3" fmla="*/ 6858000 h 6858000"/>
              <a:gd name="connsiteX4" fmla="*/ 0 w 4000500"/>
              <a:gd name="connsiteY4" fmla="*/ 6858000 h 6858000"/>
              <a:gd name="connsiteX0" fmla="*/ 0 w 4224528"/>
              <a:gd name="connsiteY0" fmla="*/ 6858000 h 6858000"/>
              <a:gd name="connsiteX1" fmla="*/ 1714500 w 4224528"/>
              <a:gd name="connsiteY1" fmla="*/ 0 h 6858000"/>
              <a:gd name="connsiteX2" fmla="*/ 4224528 w 4224528"/>
              <a:gd name="connsiteY2" fmla="*/ 9144 h 6858000"/>
              <a:gd name="connsiteX3" fmla="*/ 4000500 w 4224528"/>
              <a:gd name="connsiteY3" fmla="*/ 6858000 h 6858000"/>
              <a:gd name="connsiteX4" fmla="*/ 0 w 4224528"/>
              <a:gd name="connsiteY4" fmla="*/ 6858000 h 6858000"/>
              <a:gd name="connsiteX0" fmla="*/ 0 w 4000500"/>
              <a:gd name="connsiteY0" fmla="*/ 6858000 h 6858000"/>
              <a:gd name="connsiteX1" fmla="*/ 1714500 w 4000500"/>
              <a:gd name="connsiteY1" fmla="*/ 0 h 6858000"/>
              <a:gd name="connsiteX2" fmla="*/ 3986784 w 4000500"/>
              <a:gd name="connsiteY2" fmla="*/ 9144 h 6858000"/>
              <a:gd name="connsiteX3" fmla="*/ 4000500 w 4000500"/>
              <a:gd name="connsiteY3" fmla="*/ 6858000 h 6858000"/>
              <a:gd name="connsiteX4" fmla="*/ 0 w 4000500"/>
              <a:gd name="connsiteY4" fmla="*/ 6858000 h 6858000"/>
              <a:gd name="connsiteX0" fmla="*/ 0 w 4160404"/>
              <a:gd name="connsiteY0" fmla="*/ 6858000 h 6858000"/>
              <a:gd name="connsiteX1" fmla="*/ 1714500 w 4160404"/>
              <a:gd name="connsiteY1" fmla="*/ 0 h 6858000"/>
              <a:gd name="connsiteX2" fmla="*/ 4160404 w 4160404"/>
              <a:gd name="connsiteY2" fmla="*/ 20719 h 6858000"/>
              <a:gd name="connsiteX3" fmla="*/ 4000500 w 4160404"/>
              <a:gd name="connsiteY3" fmla="*/ 6858000 h 6858000"/>
              <a:gd name="connsiteX4" fmla="*/ 0 w 4160404"/>
              <a:gd name="connsiteY4" fmla="*/ 6858000 h 6858000"/>
              <a:gd name="connsiteX0" fmla="*/ 0 w 4009933"/>
              <a:gd name="connsiteY0" fmla="*/ 6858000 h 6858000"/>
              <a:gd name="connsiteX1" fmla="*/ 1714500 w 4009933"/>
              <a:gd name="connsiteY1" fmla="*/ 0 h 6858000"/>
              <a:gd name="connsiteX2" fmla="*/ 4009933 w 4009933"/>
              <a:gd name="connsiteY2" fmla="*/ 9144 h 6858000"/>
              <a:gd name="connsiteX3" fmla="*/ 4000500 w 4009933"/>
              <a:gd name="connsiteY3" fmla="*/ 6858000 h 6858000"/>
              <a:gd name="connsiteX4" fmla="*/ 0 w 4009933"/>
              <a:gd name="connsiteY4" fmla="*/ 6858000 h 6858000"/>
              <a:gd name="connsiteX0" fmla="*/ 0 w 4009933"/>
              <a:gd name="connsiteY0" fmla="*/ 6953028 h 6953028"/>
              <a:gd name="connsiteX1" fmla="*/ 1714500 w 4009933"/>
              <a:gd name="connsiteY1" fmla="*/ 95028 h 6953028"/>
              <a:gd name="connsiteX2" fmla="*/ 4009933 w 4009933"/>
              <a:gd name="connsiteY2" fmla="*/ 0 h 6953028"/>
              <a:gd name="connsiteX3" fmla="*/ 4000500 w 4009933"/>
              <a:gd name="connsiteY3" fmla="*/ 6953028 h 6953028"/>
              <a:gd name="connsiteX4" fmla="*/ 0 w 4009933"/>
              <a:gd name="connsiteY4" fmla="*/ 6953028 h 6953028"/>
              <a:gd name="connsiteX0" fmla="*/ 0 w 4021508"/>
              <a:gd name="connsiteY0" fmla="*/ 6872006 h 6872006"/>
              <a:gd name="connsiteX1" fmla="*/ 1714500 w 4021508"/>
              <a:gd name="connsiteY1" fmla="*/ 14006 h 6872006"/>
              <a:gd name="connsiteX2" fmla="*/ 4021508 w 4021508"/>
              <a:gd name="connsiteY2" fmla="*/ 0 h 6872006"/>
              <a:gd name="connsiteX3" fmla="*/ 4000500 w 4021508"/>
              <a:gd name="connsiteY3" fmla="*/ 6872006 h 6872006"/>
              <a:gd name="connsiteX4" fmla="*/ 0 w 4021508"/>
              <a:gd name="connsiteY4" fmla="*/ 6872006 h 687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508" h="6872006">
                <a:moveTo>
                  <a:pt x="0" y="6872006"/>
                </a:moveTo>
                <a:lnTo>
                  <a:pt x="1714500" y="14006"/>
                </a:lnTo>
                <a:lnTo>
                  <a:pt x="4021508" y="0"/>
                </a:lnTo>
                <a:cubicBezTo>
                  <a:pt x="4018364" y="2282952"/>
                  <a:pt x="4003644" y="4589054"/>
                  <a:pt x="4000500" y="6872006"/>
                </a:cubicBezTo>
                <a:lnTo>
                  <a:pt x="0" y="6872006"/>
                </a:lnTo>
                <a:close/>
              </a:path>
            </a:pathLst>
          </a:cu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yriad Pro Regular" charset="0"/>
            </a:endParaRPr>
          </a:p>
        </p:txBody>
      </p:sp>
    </p:spTree>
    <p:extLst>
      <p:ext uri="{BB962C8B-B14F-4D97-AF65-F5344CB8AC3E}">
        <p14:creationId xmlns:p14="http://schemas.microsoft.com/office/powerpoint/2010/main" val="40143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reak Slide">
    <p:spTree>
      <p:nvGrpSpPr>
        <p:cNvPr id="1" name=""/>
        <p:cNvGrpSpPr/>
        <p:nvPr/>
      </p:nvGrpSpPr>
      <p:grpSpPr>
        <a:xfrm>
          <a:off x="0" y="0"/>
          <a:ext cx="0" cy="0"/>
          <a:chOff x="0" y="0"/>
          <a:chExt cx="0" cy="0"/>
        </a:xfrm>
      </p:grpSpPr>
      <p:sp>
        <p:nvSpPr>
          <p:cNvPr id="8" name="Rectangle 7"/>
          <p:cNvSpPr/>
          <p:nvPr userDrawn="1"/>
        </p:nvSpPr>
        <p:spPr>
          <a:xfrm>
            <a:off x="-25580" y="8466"/>
            <a:ext cx="9144000" cy="5143500"/>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solidFill>
                <a:srgbClr val="535353"/>
              </a:solidFill>
              <a:latin typeface="Myriad Pro Regular" charset="0"/>
            </a:endParaRPr>
          </a:p>
        </p:txBody>
      </p:sp>
      <p:sp>
        <p:nvSpPr>
          <p:cNvPr id="15" name="Text Placeholder 8"/>
          <p:cNvSpPr>
            <a:spLocks noGrp="1"/>
          </p:cNvSpPr>
          <p:nvPr>
            <p:ph type="body" sz="quarter" idx="17" hasCustomPrompt="1"/>
          </p:nvPr>
        </p:nvSpPr>
        <p:spPr>
          <a:xfrm>
            <a:off x="263014" y="1367497"/>
            <a:ext cx="5917864" cy="560540"/>
          </a:xfrm>
          <a:prstGeom prst="rect">
            <a:avLst/>
          </a:prstGeom>
        </p:spPr>
        <p:txBody>
          <a:bodyPr anchor="t">
            <a:noAutofit/>
          </a:bodyPr>
          <a:lstStyle>
            <a:lvl1pPr marL="0" indent="0" algn="l">
              <a:lnSpc>
                <a:spcPct val="100000"/>
              </a:lnSpc>
              <a:buNone/>
              <a:defRPr sz="1400" b="0" i="0">
                <a:solidFill>
                  <a:schemeClr val="bg1"/>
                </a:solidFill>
                <a:effectLst/>
                <a:latin typeface="+mn-lt"/>
                <a:cs typeface="Tahoma"/>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Location // Description about the presentation and/or version number and date of release</a:t>
            </a:r>
          </a:p>
        </p:txBody>
      </p:sp>
      <p:sp>
        <p:nvSpPr>
          <p:cNvPr id="16" name="Title 6"/>
          <p:cNvSpPr>
            <a:spLocks noGrp="1"/>
          </p:cNvSpPr>
          <p:nvPr>
            <p:ph type="title" hasCustomPrompt="1"/>
          </p:nvPr>
        </p:nvSpPr>
        <p:spPr>
          <a:xfrm>
            <a:off x="263014" y="352633"/>
            <a:ext cx="5917864" cy="702491"/>
          </a:xfrm>
        </p:spPr>
        <p:txBody>
          <a:bodyPr anchor="ctr">
            <a:noAutofit/>
          </a:bodyPr>
          <a:lstStyle>
            <a:lvl1pPr algn="l">
              <a:defRPr sz="2800" b="0" i="0">
                <a:solidFill>
                  <a:srgbClr val="00B0F0"/>
                </a:solidFill>
                <a:effectLst/>
                <a:latin typeface="+mj-lt"/>
                <a:cs typeface="Rockwell" panose="02060603020205020403" pitchFamily="18" charset="0"/>
              </a:defRPr>
            </a:lvl1pPr>
          </a:lstStyle>
          <a:p>
            <a:r>
              <a:rPr lang="en-US" dirty="0"/>
              <a:t>SECTIONAL SLIDE</a:t>
            </a:r>
          </a:p>
        </p:txBody>
      </p:sp>
      <p:cxnSp>
        <p:nvCxnSpPr>
          <p:cNvPr id="20" name="Straight Connector 19"/>
          <p:cNvCxnSpPr/>
          <p:nvPr userDrawn="1"/>
        </p:nvCxnSpPr>
        <p:spPr>
          <a:xfrm flipH="1">
            <a:off x="263014" y="1290838"/>
            <a:ext cx="2038346" cy="0"/>
          </a:xfrm>
          <a:prstGeom prst="line">
            <a:avLst/>
          </a:prstGeom>
          <a:ln w="57150" cmpd="sng">
            <a:solidFill>
              <a:schemeClr val="accent2"/>
            </a:solidFill>
            <a:prstDash val="solid"/>
          </a:ln>
          <a:effectLst>
            <a:reflection blurRad="6350" stA="52000" endA="300" endPos="35000" dir="5400000" sy="-100000" algn="bl" rotWithShape="0"/>
          </a:effectLst>
        </p:spPr>
        <p:style>
          <a:lnRef idx="2">
            <a:schemeClr val="accent1"/>
          </a:lnRef>
          <a:fillRef idx="0">
            <a:schemeClr val="accent1"/>
          </a:fillRef>
          <a:effectRef idx="1">
            <a:schemeClr val="accent1"/>
          </a:effectRef>
          <a:fontRef idx="minor">
            <a:schemeClr val="tx1"/>
          </a:fontRef>
        </p:style>
      </p:cxnSp>
      <p:sp>
        <p:nvSpPr>
          <p:cNvPr id="10" name="Text Placeholder 17"/>
          <p:cNvSpPr>
            <a:spLocks noGrp="1"/>
          </p:cNvSpPr>
          <p:nvPr>
            <p:ph type="body" sz="quarter" idx="16" hasCustomPrompt="1"/>
          </p:nvPr>
        </p:nvSpPr>
        <p:spPr>
          <a:xfrm>
            <a:off x="6180878" y="3883742"/>
            <a:ext cx="2963122" cy="1259758"/>
          </a:xfrm>
          <a:prstGeom prst="rect">
            <a:avLst/>
          </a:prstGeom>
        </p:spPr>
        <p:txBody>
          <a:bodyPr anchor="ctr"/>
          <a:lstStyle>
            <a:lvl1pPr marL="0" indent="0" algn="ctr">
              <a:buNone/>
              <a:defRPr sz="4400" b="1" i="0">
                <a:solidFill>
                  <a:schemeClr val="bg1"/>
                </a:solidFill>
                <a:latin typeface="Century Gothic" panose="020B0502020202020204" pitchFamily="34" charset="0"/>
                <a:ea typeface="Century Gothic" panose="020B0502020202020204" pitchFamily="34" charset="0"/>
                <a:cs typeface="Century Gothic" panose="020B0502020202020204" pitchFamily="34" charset="0"/>
              </a:defRPr>
            </a:lvl1pPr>
          </a:lstStyle>
          <a:p>
            <a:pPr lvl="0"/>
            <a:r>
              <a:rPr lang="en-US" dirty="0"/>
              <a:t>02</a:t>
            </a:r>
          </a:p>
        </p:txBody>
      </p:sp>
      <p:sp>
        <p:nvSpPr>
          <p:cNvPr id="11" name="Rectangle 10"/>
          <p:cNvSpPr/>
          <p:nvPr userDrawn="1"/>
        </p:nvSpPr>
        <p:spPr>
          <a:xfrm flipV="1">
            <a:off x="0" y="2004938"/>
            <a:ext cx="9169579" cy="50738"/>
          </a:xfrm>
          <a:prstGeom prst="rect">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yriad Pro Regular" charset="0"/>
            </a:endParaRPr>
          </a:p>
        </p:txBody>
      </p:sp>
      <p:pic>
        <p:nvPicPr>
          <p:cNvPr id="13" name="Picture Placeholder 5"/>
          <p:cNvPicPr>
            <a:picLocks noChangeAspect="1"/>
          </p:cNvPicPr>
          <p:nvPr userDrawn="1"/>
        </p:nvPicPr>
        <p:blipFill>
          <a:blip r:embed="rId2">
            <a:extLst>
              <a:ext uri="{28A0092B-C50C-407E-A947-70E740481C1C}">
                <a14:useLocalDpi xmlns:a14="http://schemas.microsoft.com/office/drawing/2010/main" val="0"/>
              </a:ext>
            </a:extLst>
          </a:blip>
          <a:srcRect t="12242" b="12242"/>
          <a:stretch>
            <a:fillRect/>
          </a:stretch>
        </p:blipFill>
        <p:spPr>
          <a:xfrm>
            <a:off x="0" y="2043006"/>
            <a:ext cx="6180878" cy="3108960"/>
          </a:xfrm>
          <a:prstGeom prst="rect">
            <a:avLst/>
          </a:prstGeom>
        </p:spPr>
      </p:pic>
      <p:sp>
        <p:nvSpPr>
          <p:cNvPr id="12" name="Parallelogram 19"/>
          <p:cNvSpPr/>
          <p:nvPr userDrawn="1"/>
        </p:nvSpPr>
        <p:spPr>
          <a:xfrm>
            <a:off x="5148072" y="-36617"/>
            <a:ext cx="4021508" cy="5188583"/>
          </a:xfrm>
          <a:custGeom>
            <a:avLst/>
            <a:gdLst>
              <a:gd name="connsiteX0" fmla="*/ 0 w 7333488"/>
              <a:gd name="connsiteY0" fmla="*/ 6858000 h 6858000"/>
              <a:gd name="connsiteX1" fmla="*/ 1714500 w 7333488"/>
              <a:gd name="connsiteY1" fmla="*/ 0 h 6858000"/>
              <a:gd name="connsiteX2" fmla="*/ 7333488 w 7333488"/>
              <a:gd name="connsiteY2" fmla="*/ 0 h 6858000"/>
              <a:gd name="connsiteX3" fmla="*/ 5618988 w 7333488"/>
              <a:gd name="connsiteY3" fmla="*/ 6858000 h 6858000"/>
              <a:gd name="connsiteX4" fmla="*/ 0 w 7333488"/>
              <a:gd name="connsiteY4" fmla="*/ 6858000 h 6858000"/>
              <a:gd name="connsiteX0" fmla="*/ 0 w 5618988"/>
              <a:gd name="connsiteY0" fmla="*/ 6867144 h 6867144"/>
              <a:gd name="connsiteX1" fmla="*/ 1714500 w 5618988"/>
              <a:gd name="connsiteY1" fmla="*/ 9144 h 6867144"/>
              <a:gd name="connsiteX2" fmla="*/ 3630168 w 5618988"/>
              <a:gd name="connsiteY2" fmla="*/ 0 h 6867144"/>
              <a:gd name="connsiteX3" fmla="*/ 5618988 w 5618988"/>
              <a:gd name="connsiteY3" fmla="*/ 6867144 h 6867144"/>
              <a:gd name="connsiteX4" fmla="*/ 0 w 5618988"/>
              <a:gd name="connsiteY4" fmla="*/ 6867144 h 6867144"/>
              <a:gd name="connsiteX0" fmla="*/ 0 w 5618988"/>
              <a:gd name="connsiteY0" fmla="*/ 6858000 h 6858000"/>
              <a:gd name="connsiteX1" fmla="*/ 1714500 w 5618988"/>
              <a:gd name="connsiteY1" fmla="*/ 0 h 6858000"/>
              <a:gd name="connsiteX2" fmla="*/ 3977640 w 5618988"/>
              <a:gd name="connsiteY2" fmla="*/ 0 h 6858000"/>
              <a:gd name="connsiteX3" fmla="*/ 5618988 w 5618988"/>
              <a:gd name="connsiteY3" fmla="*/ 6858000 h 6858000"/>
              <a:gd name="connsiteX4" fmla="*/ 0 w 5618988"/>
              <a:gd name="connsiteY4" fmla="*/ 6858000 h 6858000"/>
              <a:gd name="connsiteX0" fmla="*/ 0 w 4000500"/>
              <a:gd name="connsiteY0" fmla="*/ 6858000 h 6858000"/>
              <a:gd name="connsiteX1" fmla="*/ 1714500 w 4000500"/>
              <a:gd name="connsiteY1" fmla="*/ 0 h 6858000"/>
              <a:gd name="connsiteX2" fmla="*/ 3977640 w 4000500"/>
              <a:gd name="connsiteY2" fmla="*/ 0 h 6858000"/>
              <a:gd name="connsiteX3" fmla="*/ 4000500 w 4000500"/>
              <a:gd name="connsiteY3" fmla="*/ 6858000 h 6858000"/>
              <a:gd name="connsiteX4" fmla="*/ 0 w 4000500"/>
              <a:gd name="connsiteY4" fmla="*/ 6858000 h 6858000"/>
              <a:gd name="connsiteX0" fmla="*/ 0 w 4224528"/>
              <a:gd name="connsiteY0" fmla="*/ 6858000 h 6858000"/>
              <a:gd name="connsiteX1" fmla="*/ 1714500 w 4224528"/>
              <a:gd name="connsiteY1" fmla="*/ 0 h 6858000"/>
              <a:gd name="connsiteX2" fmla="*/ 4224528 w 4224528"/>
              <a:gd name="connsiteY2" fmla="*/ 9144 h 6858000"/>
              <a:gd name="connsiteX3" fmla="*/ 4000500 w 4224528"/>
              <a:gd name="connsiteY3" fmla="*/ 6858000 h 6858000"/>
              <a:gd name="connsiteX4" fmla="*/ 0 w 4224528"/>
              <a:gd name="connsiteY4" fmla="*/ 6858000 h 6858000"/>
              <a:gd name="connsiteX0" fmla="*/ 0 w 4000500"/>
              <a:gd name="connsiteY0" fmla="*/ 6858000 h 6858000"/>
              <a:gd name="connsiteX1" fmla="*/ 1714500 w 4000500"/>
              <a:gd name="connsiteY1" fmla="*/ 0 h 6858000"/>
              <a:gd name="connsiteX2" fmla="*/ 3986784 w 4000500"/>
              <a:gd name="connsiteY2" fmla="*/ 9144 h 6858000"/>
              <a:gd name="connsiteX3" fmla="*/ 4000500 w 4000500"/>
              <a:gd name="connsiteY3" fmla="*/ 6858000 h 6858000"/>
              <a:gd name="connsiteX4" fmla="*/ 0 w 4000500"/>
              <a:gd name="connsiteY4" fmla="*/ 6858000 h 6858000"/>
              <a:gd name="connsiteX0" fmla="*/ 0 w 4160404"/>
              <a:gd name="connsiteY0" fmla="*/ 6858000 h 6858000"/>
              <a:gd name="connsiteX1" fmla="*/ 1714500 w 4160404"/>
              <a:gd name="connsiteY1" fmla="*/ 0 h 6858000"/>
              <a:gd name="connsiteX2" fmla="*/ 4160404 w 4160404"/>
              <a:gd name="connsiteY2" fmla="*/ 20719 h 6858000"/>
              <a:gd name="connsiteX3" fmla="*/ 4000500 w 4160404"/>
              <a:gd name="connsiteY3" fmla="*/ 6858000 h 6858000"/>
              <a:gd name="connsiteX4" fmla="*/ 0 w 4160404"/>
              <a:gd name="connsiteY4" fmla="*/ 6858000 h 6858000"/>
              <a:gd name="connsiteX0" fmla="*/ 0 w 4009933"/>
              <a:gd name="connsiteY0" fmla="*/ 6858000 h 6858000"/>
              <a:gd name="connsiteX1" fmla="*/ 1714500 w 4009933"/>
              <a:gd name="connsiteY1" fmla="*/ 0 h 6858000"/>
              <a:gd name="connsiteX2" fmla="*/ 4009933 w 4009933"/>
              <a:gd name="connsiteY2" fmla="*/ 9144 h 6858000"/>
              <a:gd name="connsiteX3" fmla="*/ 4000500 w 4009933"/>
              <a:gd name="connsiteY3" fmla="*/ 6858000 h 6858000"/>
              <a:gd name="connsiteX4" fmla="*/ 0 w 4009933"/>
              <a:gd name="connsiteY4" fmla="*/ 6858000 h 6858000"/>
              <a:gd name="connsiteX0" fmla="*/ 0 w 4009933"/>
              <a:gd name="connsiteY0" fmla="*/ 6953028 h 6953028"/>
              <a:gd name="connsiteX1" fmla="*/ 1714500 w 4009933"/>
              <a:gd name="connsiteY1" fmla="*/ 95028 h 6953028"/>
              <a:gd name="connsiteX2" fmla="*/ 4009933 w 4009933"/>
              <a:gd name="connsiteY2" fmla="*/ 0 h 6953028"/>
              <a:gd name="connsiteX3" fmla="*/ 4000500 w 4009933"/>
              <a:gd name="connsiteY3" fmla="*/ 6953028 h 6953028"/>
              <a:gd name="connsiteX4" fmla="*/ 0 w 4009933"/>
              <a:gd name="connsiteY4" fmla="*/ 6953028 h 6953028"/>
              <a:gd name="connsiteX0" fmla="*/ 0 w 4021508"/>
              <a:gd name="connsiteY0" fmla="*/ 6872006 h 6872006"/>
              <a:gd name="connsiteX1" fmla="*/ 1714500 w 4021508"/>
              <a:gd name="connsiteY1" fmla="*/ 14006 h 6872006"/>
              <a:gd name="connsiteX2" fmla="*/ 4021508 w 4021508"/>
              <a:gd name="connsiteY2" fmla="*/ 0 h 6872006"/>
              <a:gd name="connsiteX3" fmla="*/ 4000500 w 4021508"/>
              <a:gd name="connsiteY3" fmla="*/ 6872006 h 6872006"/>
              <a:gd name="connsiteX4" fmla="*/ 0 w 4021508"/>
              <a:gd name="connsiteY4" fmla="*/ 6872006 h 687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1508" h="6872006">
                <a:moveTo>
                  <a:pt x="0" y="6872006"/>
                </a:moveTo>
                <a:lnTo>
                  <a:pt x="1714500" y="14006"/>
                </a:lnTo>
                <a:lnTo>
                  <a:pt x="4021508" y="0"/>
                </a:lnTo>
                <a:cubicBezTo>
                  <a:pt x="4018364" y="2282952"/>
                  <a:pt x="4003644" y="4589054"/>
                  <a:pt x="4000500" y="6872006"/>
                </a:cubicBezTo>
                <a:lnTo>
                  <a:pt x="0" y="6872006"/>
                </a:lnTo>
                <a:close/>
              </a:path>
            </a:pathLst>
          </a:custGeom>
          <a:solidFill>
            <a:srgbClr val="249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Myriad Pro Regular" charset="0"/>
            </a:endParaRPr>
          </a:p>
        </p:txBody>
      </p:sp>
    </p:spTree>
    <p:extLst>
      <p:ext uri="{BB962C8B-B14F-4D97-AF65-F5344CB8AC3E}">
        <p14:creationId xmlns:p14="http://schemas.microsoft.com/office/powerpoint/2010/main" val="2201741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Meet The Team">
    <p:spTree>
      <p:nvGrpSpPr>
        <p:cNvPr id="1" name=""/>
        <p:cNvGrpSpPr/>
        <p:nvPr/>
      </p:nvGrpSpPr>
      <p:grpSpPr>
        <a:xfrm>
          <a:off x="0" y="0"/>
          <a:ext cx="0" cy="0"/>
          <a:chOff x="0" y="0"/>
          <a:chExt cx="0" cy="0"/>
        </a:xfrm>
      </p:grpSpPr>
      <p:sp>
        <p:nvSpPr>
          <p:cNvPr id="2" name="Title 1"/>
          <p:cNvSpPr>
            <a:spLocks noGrp="1"/>
          </p:cNvSpPr>
          <p:nvPr>
            <p:ph type="title"/>
          </p:nvPr>
        </p:nvSpPr>
        <p:spPr>
          <a:xfrm>
            <a:off x="642495" y="209551"/>
            <a:ext cx="7859011" cy="385872"/>
          </a:xfrm>
        </p:spPr>
        <p:txBody>
          <a:bodyPr/>
          <a:lstStyle>
            <a:lvl1pPr>
              <a:defRPr>
                <a:solidFill>
                  <a:schemeClr val="bg1">
                    <a:lumMod val="50000"/>
                  </a:schemeClr>
                </a:solidFill>
              </a:defRPr>
            </a:lvl1pPr>
          </a:lstStyle>
          <a:p>
            <a:r>
              <a:rPr lang="en-US" dirty="0"/>
              <a:t>Click to edit Master title style</a:t>
            </a:r>
          </a:p>
        </p:txBody>
      </p:sp>
      <p:sp>
        <p:nvSpPr>
          <p:cNvPr id="3" name="Slide Number Placeholder 2"/>
          <p:cNvSpPr>
            <a:spLocks noGrp="1"/>
          </p:cNvSpPr>
          <p:nvPr>
            <p:ph type="sldNum" sz="quarter" idx="13"/>
          </p:nvPr>
        </p:nvSpPr>
        <p:spPr>
          <a:xfrm>
            <a:off x="8330005" y="4855773"/>
            <a:ext cx="750336" cy="274637"/>
          </a:xfrm>
          <a:prstGeom prst="rect">
            <a:avLst/>
          </a:prstGeom>
        </p:spPr>
        <p:txBody>
          <a:bodyPr anchor="ctr"/>
          <a:lstStyle>
            <a:lvl1pPr>
              <a:defRPr sz="1000">
                <a:solidFill>
                  <a:schemeClr val="bg1"/>
                </a:solidFill>
              </a:defRPr>
            </a:lvl1pPr>
          </a:lstStyle>
          <a:p>
            <a:pPr algn="ctr"/>
            <a:r>
              <a:rPr lang="en-US" dirty="0"/>
              <a:t> </a:t>
            </a:r>
            <a:fld id="{110FD68B-4EE4-9D43-89F2-B87D6C9CEE3A}" type="slidenum">
              <a:rPr lang="en-US" smtClean="0"/>
              <a:pPr algn="ctr"/>
              <a:t>‹#›</a:t>
            </a:fld>
            <a:endParaRPr lang="en-US" dirty="0"/>
          </a:p>
        </p:txBody>
      </p:sp>
      <p:sp>
        <p:nvSpPr>
          <p:cNvPr id="7" name="Text Placeholder 6"/>
          <p:cNvSpPr>
            <a:spLocks noGrp="1"/>
          </p:cNvSpPr>
          <p:nvPr>
            <p:ph type="body" sz="quarter" idx="14"/>
          </p:nvPr>
        </p:nvSpPr>
        <p:spPr>
          <a:xfrm>
            <a:off x="588335" y="1138237"/>
            <a:ext cx="7974418" cy="3582619"/>
          </a:xfrm>
        </p:spPr>
        <p:txBody>
          <a:bodyPr/>
          <a:lstStyle>
            <a:lvl1pPr marL="227013" indent="-227013">
              <a:defRPr>
                <a:latin typeface="+mn-lt"/>
              </a:defRPr>
            </a:lvl1pPr>
            <a:lvl2pPr marL="460375" indent="-233363">
              <a:defRPr>
                <a:latin typeface="+mn-lt"/>
              </a:defRPr>
            </a:lvl2pPr>
            <a:lvl3pPr marL="687388" indent="-227013">
              <a:defRPr>
                <a:latin typeface="+mn-lt"/>
              </a:defRPr>
            </a:lvl3pPr>
            <a:lvl4pPr marL="914400" indent="-227013">
              <a:defRPr>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5" hasCustomPrompt="1"/>
          </p:nvPr>
        </p:nvSpPr>
        <p:spPr>
          <a:xfrm>
            <a:off x="642938" y="638510"/>
            <a:ext cx="7858125" cy="239712"/>
          </a:xfrm>
        </p:spPr>
        <p:txBody>
          <a:bodyPr anchor="ctr"/>
          <a:lstStyle>
            <a:lvl1pPr marL="0" indent="0">
              <a:buNone/>
              <a:defRPr sz="1400" baseline="0">
                <a:solidFill>
                  <a:srgbClr val="00B0F0"/>
                </a:solidFill>
                <a:latin typeface="+mn-lt"/>
              </a:defRPr>
            </a:lvl1pPr>
            <a:lvl5pPr marL="285750" indent="-285750">
              <a:buFont typeface="Arial" panose="020B0604020202020204" pitchFamily="34" charset="0"/>
              <a:buChar char="•"/>
              <a:defRPr/>
            </a:lvl5pPr>
          </a:lstStyle>
          <a:p>
            <a:pPr lvl="0"/>
            <a:r>
              <a:rPr lang="en-US" sz="1400" dirty="0">
                <a:latin typeface="+mn-lt"/>
              </a:rPr>
              <a:t>Client edit subtitle here ..</a:t>
            </a:r>
            <a:endParaRPr lang="en-US" dirty="0"/>
          </a:p>
        </p:txBody>
      </p:sp>
    </p:spTree>
    <p:extLst>
      <p:ext uri="{BB962C8B-B14F-4D97-AF65-F5344CB8AC3E}">
        <p14:creationId xmlns:p14="http://schemas.microsoft.com/office/powerpoint/2010/main" val="1851005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 Only">
    <p:spTree>
      <p:nvGrpSpPr>
        <p:cNvPr id="1" name=""/>
        <p:cNvGrpSpPr/>
        <p:nvPr/>
      </p:nvGrpSpPr>
      <p:grpSpPr>
        <a:xfrm>
          <a:off x="0" y="0"/>
          <a:ext cx="0" cy="0"/>
          <a:chOff x="0" y="0"/>
          <a:chExt cx="0" cy="0"/>
        </a:xfrm>
      </p:grpSpPr>
      <p:sp>
        <p:nvSpPr>
          <p:cNvPr id="2" name="Title 1"/>
          <p:cNvSpPr>
            <a:spLocks noGrp="1"/>
          </p:cNvSpPr>
          <p:nvPr>
            <p:ph type="title"/>
          </p:nvPr>
        </p:nvSpPr>
        <p:spPr>
          <a:xfrm>
            <a:off x="475756" y="179893"/>
            <a:ext cx="8214588" cy="415530"/>
          </a:xfrm>
        </p:spPr>
        <p:txBody>
          <a:bodyPr vert="horz" lIns="89290" tIns="44644" rIns="89290" bIns="0" rtlCol="0" anchor="ctr" anchorCtr="0">
            <a:normAutofit/>
          </a:bodyPr>
          <a:lstStyle>
            <a:lvl1pPr>
              <a:defRPr lang="en-US" dirty="0"/>
            </a:lvl1pPr>
          </a:lstStyle>
          <a:p>
            <a:pPr lvl="0"/>
            <a:r>
              <a:rPr lang="en-US" dirty="0"/>
              <a:t>Click to edit Master title style</a:t>
            </a:r>
          </a:p>
        </p:txBody>
      </p:sp>
      <p:sp>
        <p:nvSpPr>
          <p:cNvPr id="8" name="Text Placeholder 1"/>
          <p:cNvSpPr>
            <a:spLocks noGrp="1"/>
          </p:cNvSpPr>
          <p:nvPr>
            <p:ph idx="1"/>
          </p:nvPr>
        </p:nvSpPr>
        <p:spPr>
          <a:xfrm>
            <a:off x="482844" y="1336849"/>
            <a:ext cx="8214587" cy="3394075"/>
          </a:xfrm>
          <a:prstGeom prst="rect">
            <a:avLst/>
          </a:prstGeom>
        </p:spPr>
        <p:txBody>
          <a:bodyPr vert="horz" lIns="91440" tIns="45720" rIns="91440" bIns="45720" rtlCol="0">
            <a:noAutofit/>
          </a:bodyPr>
          <a:lstStyle>
            <a:lvl1pPr marL="227013" indent="-227013">
              <a:defRPr>
                <a:latin typeface="+mn-lt"/>
              </a:defRPr>
            </a:lvl1pPr>
            <a:lvl2pPr marL="460375" indent="-233363">
              <a:buSzPct val="75000"/>
              <a:buFont typeface="Wingdings" panose="05000000000000000000" pitchFamily="2" charset="2"/>
              <a:buChar char="§"/>
              <a:defRPr>
                <a:latin typeface="+mn-lt"/>
              </a:defRPr>
            </a:lvl2pPr>
            <a:lvl3pPr marL="687388" indent="-227013">
              <a:defRPr>
                <a:latin typeface="+mn-lt"/>
              </a:defRPr>
            </a:lvl3pPr>
            <a:lvl4pPr marL="914400" indent="-227013">
              <a:defRPr>
                <a:latin typeface="+mn-lt"/>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2"/>
            <a:endParaRPr lang="en-US" dirty="0"/>
          </a:p>
          <a:p>
            <a:pPr lvl="2"/>
            <a:endParaRPr lang="en-US" dirty="0"/>
          </a:p>
          <a:p>
            <a:pPr lvl="2"/>
            <a:endParaRPr lang="en-US" dirty="0"/>
          </a:p>
          <a:p>
            <a:pPr lvl="2"/>
            <a:endParaRPr lang="en-US" dirty="0"/>
          </a:p>
          <a:p>
            <a:pPr lvl="1"/>
            <a:endParaRPr lang="en-US" dirty="0"/>
          </a:p>
        </p:txBody>
      </p:sp>
      <p:sp>
        <p:nvSpPr>
          <p:cNvPr id="9" name="Slide Number Placeholder 5"/>
          <p:cNvSpPr>
            <a:spLocks noGrp="1"/>
          </p:cNvSpPr>
          <p:nvPr>
            <p:ph type="sldNum" sz="quarter" idx="11"/>
          </p:nvPr>
        </p:nvSpPr>
        <p:spPr>
          <a:xfrm>
            <a:off x="8330005" y="4855773"/>
            <a:ext cx="750336" cy="274637"/>
          </a:xfrm>
          <a:prstGeom prst="rect">
            <a:avLst/>
          </a:prstGeom>
        </p:spPr>
        <p:txBody>
          <a:bodyPr anchor="ctr"/>
          <a:lstStyle>
            <a:lvl1pPr>
              <a:defRPr sz="1000" b="0">
                <a:solidFill>
                  <a:schemeClr val="bg1"/>
                </a:solidFill>
                <a:latin typeface="+mn-lt"/>
              </a:defRPr>
            </a:lvl1pPr>
          </a:lstStyle>
          <a:p>
            <a:pPr algn="ctr"/>
            <a:r>
              <a:rPr lang="en-US" dirty="0"/>
              <a:t> </a:t>
            </a:r>
            <a:fld id="{110FD68B-4EE4-9D43-89F2-B87D6C9CEE3A}" type="slidenum">
              <a:rPr lang="en-US" smtClean="0"/>
              <a:pPr algn="ctr"/>
              <a:t>‹#›</a:t>
            </a:fld>
            <a:endParaRPr lang="en-US" dirty="0"/>
          </a:p>
        </p:txBody>
      </p:sp>
      <p:sp>
        <p:nvSpPr>
          <p:cNvPr id="4" name="Text Placeholder 3"/>
          <p:cNvSpPr>
            <a:spLocks noGrp="1"/>
          </p:cNvSpPr>
          <p:nvPr>
            <p:ph type="body" sz="quarter" idx="12"/>
          </p:nvPr>
        </p:nvSpPr>
        <p:spPr>
          <a:xfrm>
            <a:off x="482844" y="645039"/>
            <a:ext cx="8214587" cy="241779"/>
          </a:xfrm>
        </p:spPr>
        <p:txBody>
          <a:bodyPr anchor="ctr"/>
          <a:lstStyle>
            <a:lvl1pPr marL="0" indent="0">
              <a:buNone/>
              <a:defRPr sz="1400">
                <a:solidFill>
                  <a:srgbClr val="00B0F0"/>
                </a:solidFill>
                <a:latin typeface="+mn-lt"/>
              </a:defRPr>
            </a:lvl1pPr>
          </a:lstStyle>
          <a:p>
            <a:pPr lvl="0"/>
            <a:endParaRPr lang="en-US" dirty="0"/>
          </a:p>
        </p:txBody>
      </p:sp>
    </p:spTree>
    <p:extLst>
      <p:ext uri="{BB962C8B-B14F-4D97-AF65-F5344CB8AC3E}">
        <p14:creationId xmlns:p14="http://schemas.microsoft.com/office/powerpoint/2010/main" val="2000079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torytelling">
    <p:bg>
      <p:bgRef idx="1001">
        <a:schemeClr val="bg1"/>
      </p:bgRef>
    </p:bg>
    <p:spTree>
      <p:nvGrpSpPr>
        <p:cNvPr id="1" name=""/>
        <p:cNvGrpSpPr/>
        <p:nvPr/>
      </p:nvGrpSpPr>
      <p:grpSpPr>
        <a:xfrm>
          <a:off x="0" y="0"/>
          <a:ext cx="0" cy="0"/>
          <a:chOff x="0" y="0"/>
          <a:chExt cx="0" cy="0"/>
        </a:xfrm>
      </p:grpSpPr>
      <p:sp>
        <p:nvSpPr>
          <p:cNvPr id="4" name="Title Placeholder 1"/>
          <p:cNvSpPr txBox="1">
            <a:spLocks/>
          </p:cNvSpPr>
          <p:nvPr userDrawn="1"/>
        </p:nvSpPr>
        <p:spPr>
          <a:xfrm>
            <a:off x="0" y="2372869"/>
            <a:ext cx="2298700" cy="397765"/>
          </a:xfrm>
          <a:prstGeom prst="rect">
            <a:avLst/>
          </a:prstGeom>
        </p:spPr>
        <p:txBody>
          <a:bodyPr vert="horz" lIns="89290" tIns="44644" rIns="89290" bIns="44644" rtlCol="0" anchor="ctr">
            <a:noAutofit/>
          </a:bodyPr>
          <a:lstStyle>
            <a:lvl1pPr algn="ctr" defTabSz="914400" rtl="0" eaLnBrk="1" latinLnBrk="0" hangingPunct="1">
              <a:spcBef>
                <a:spcPct val="0"/>
              </a:spcBef>
              <a:buNone/>
              <a:defRPr sz="1800" b="0" kern="1200">
                <a:solidFill>
                  <a:schemeClr val="bg1"/>
                </a:solidFill>
                <a:latin typeface="Calibri Light" panose="020F0302020204030204" pitchFamily="34" charset="0"/>
                <a:ea typeface="+mj-ea"/>
                <a:cs typeface="+mj-cs"/>
              </a:defRPr>
            </a:lvl1pPr>
          </a:lstStyle>
          <a:p>
            <a:endParaRPr lang="en-US" dirty="0">
              <a:solidFill>
                <a:schemeClr val="bg1"/>
              </a:solidFill>
            </a:endParaRPr>
          </a:p>
        </p:txBody>
      </p:sp>
      <p:sp>
        <p:nvSpPr>
          <p:cNvPr id="5" name="Text Placeholder 4"/>
          <p:cNvSpPr>
            <a:spLocks noGrp="1"/>
          </p:cNvSpPr>
          <p:nvPr>
            <p:ph type="body" sz="quarter" idx="10" hasCustomPrompt="1"/>
          </p:nvPr>
        </p:nvSpPr>
        <p:spPr>
          <a:xfrm>
            <a:off x="531813" y="638296"/>
            <a:ext cx="8186737" cy="212725"/>
          </a:xfrm>
        </p:spPr>
        <p:txBody>
          <a:bodyPr anchor="ctr"/>
          <a:lstStyle>
            <a:lvl1pPr marL="0" indent="0">
              <a:buNone/>
              <a:defRPr sz="1400" baseline="0">
                <a:solidFill>
                  <a:srgbClr val="00B0F0"/>
                </a:solidFill>
                <a:latin typeface="+mn-lt"/>
              </a:defRPr>
            </a:lvl1pPr>
          </a:lstStyle>
          <a:p>
            <a:pPr lvl="0"/>
            <a:r>
              <a:rPr lang="en-US" dirty="0">
                <a:latin typeface="+mn-lt"/>
              </a:rPr>
              <a:t>Click to edit the subheading here …</a:t>
            </a:r>
            <a:endParaRPr lang="en-US" dirty="0"/>
          </a:p>
        </p:txBody>
      </p:sp>
      <p:sp>
        <p:nvSpPr>
          <p:cNvPr id="12" name="Text Placeholder 11"/>
          <p:cNvSpPr>
            <a:spLocks noGrp="1"/>
          </p:cNvSpPr>
          <p:nvPr>
            <p:ph type="body" sz="quarter" idx="12"/>
          </p:nvPr>
        </p:nvSpPr>
        <p:spPr>
          <a:xfrm>
            <a:off x="531813" y="92075"/>
            <a:ext cx="8186737" cy="488950"/>
          </a:xfrm>
        </p:spPr>
        <p:txBody>
          <a:bodyPr/>
          <a:lstStyle>
            <a:lvl1pPr marL="0" indent="0">
              <a:buNone/>
              <a:defRPr sz="2400">
                <a:solidFill>
                  <a:schemeClr val="bg1">
                    <a:lumMod val="50000"/>
                  </a:schemeClr>
                </a:solidFill>
                <a:latin typeface="+mj-lt"/>
              </a:defRPr>
            </a:lvl1pPr>
          </a:lstStyle>
          <a:p>
            <a:pPr lvl="0"/>
            <a:r>
              <a:rPr lang="en-US" dirty="0"/>
              <a:t>Click to edit Master text styles</a:t>
            </a:r>
          </a:p>
        </p:txBody>
      </p:sp>
      <p:sp>
        <p:nvSpPr>
          <p:cNvPr id="15" name="Rectangle 14"/>
          <p:cNvSpPr/>
          <p:nvPr userDrawn="1"/>
        </p:nvSpPr>
        <p:spPr>
          <a:xfrm>
            <a:off x="0" y="4841634"/>
            <a:ext cx="9144000" cy="294779"/>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b="0" i="0" dirty="0">
              <a:latin typeface="Myriad Pro Regular" charset="0"/>
            </a:endParaRPr>
          </a:p>
        </p:txBody>
      </p:sp>
      <p:sp>
        <p:nvSpPr>
          <p:cNvPr id="16" name="Parallelogram 15"/>
          <p:cNvSpPr/>
          <p:nvPr userDrawn="1"/>
        </p:nvSpPr>
        <p:spPr>
          <a:xfrm flipH="1">
            <a:off x="8274851" y="4841634"/>
            <a:ext cx="851647" cy="294779"/>
          </a:xfrm>
          <a:prstGeom prst="parallelogram">
            <a:avLst>
              <a:gd name="adj" fmla="val 79773"/>
            </a:avLst>
          </a:prstGeom>
          <a:solidFill>
            <a:srgbClr val="2495D8"/>
          </a:solidFill>
          <a:ln>
            <a:noFill/>
          </a:ln>
          <a:effectLst>
            <a:outerShdw blurRad="76200" dist="50800" sx="94000" sy="94000" algn="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effectLst/>
              <a:latin typeface="Raleway" charset="0"/>
              <a:ea typeface="Raleway" charset="0"/>
              <a:cs typeface="Raleway" charset="0"/>
            </a:endParaRPr>
          </a:p>
        </p:txBody>
      </p:sp>
      <p:sp>
        <p:nvSpPr>
          <p:cNvPr id="11" name="TextBox 10"/>
          <p:cNvSpPr txBox="1"/>
          <p:nvPr userDrawn="1"/>
        </p:nvSpPr>
        <p:spPr>
          <a:xfrm>
            <a:off x="450256" y="4866444"/>
            <a:ext cx="3144277" cy="244048"/>
          </a:xfrm>
          <a:prstGeom prst="rect">
            <a:avLst/>
          </a:prstGeom>
          <a:noFill/>
        </p:spPr>
        <p:txBody>
          <a:bodyPr wrap="none" lIns="89290" tIns="44644" rIns="89290" bIns="44644" rtlCol="0">
            <a:spAutoFit/>
          </a:bodyPr>
          <a:lstStyle/>
          <a:p>
            <a:pPr algn="ctr"/>
            <a:r>
              <a:rPr lang="en-US" sz="1000" dirty="0">
                <a:solidFill>
                  <a:schemeClr val="bg1"/>
                </a:solidFill>
                <a:latin typeface="+mn-lt"/>
                <a:ea typeface="Tahoma" panose="020B0604030504040204" pitchFamily="34" charset="0"/>
                <a:cs typeface="Tahoma" panose="020B0604030504040204" pitchFamily="34" charset="0"/>
              </a:rPr>
              <a:t>Confidential and Proprietary. © 2017 UST Global Inc</a:t>
            </a:r>
          </a:p>
        </p:txBody>
      </p:sp>
      <p:sp>
        <p:nvSpPr>
          <p:cNvPr id="6" name="Slide Number Placeholder 5"/>
          <p:cNvSpPr>
            <a:spLocks noGrp="1"/>
          </p:cNvSpPr>
          <p:nvPr>
            <p:ph type="sldNum" sz="quarter" idx="11"/>
          </p:nvPr>
        </p:nvSpPr>
        <p:spPr>
          <a:xfrm>
            <a:off x="8330005" y="4855773"/>
            <a:ext cx="750336" cy="274637"/>
          </a:xfrm>
          <a:prstGeom prst="rect">
            <a:avLst/>
          </a:prstGeom>
        </p:spPr>
        <p:txBody>
          <a:bodyPr anchor="ctr"/>
          <a:lstStyle>
            <a:lvl1pPr>
              <a:defRPr sz="1000" b="0">
                <a:solidFill>
                  <a:schemeClr val="bg1"/>
                </a:solidFill>
                <a:latin typeface="+mn-lt"/>
              </a:defRPr>
            </a:lvl1pPr>
          </a:lstStyle>
          <a:p>
            <a:pPr algn="ctr"/>
            <a:r>
              <a:rPr lang="en-US" dirty="0"/>
              <a:t> </a:t>
            </a:r>
            <a:fld id="{110FD68B-4EE4-9D43-89F2-B87D6C9CEE3A}" type="slidenum">
              <a:rPr lang="en-US" smtClean="0"/>
              <a:pPr algn="ctr"/>
              <a:t>‹#›</a:t>
            </a:fld>
            <a:endParaRPr lang="en-US" dirty="0"/>
          </a:p>
        </p:txBody>
      </p:sp>
    </p:spTree>
    <p:extLst>
      <p:ext uri="{BB962C8B-B14F-4D97-AF65-F5344CB8AC3E}">
        <p14:creationId xmlns:p14="http://schemas.microsoft.com/office/powerpoint/2010/main" val="163767527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4848723"/>
            <a:ext cx="9144000" cy="294779"/>
          </a:xfrm>
          <a:prstGeom prst="rect">
            <a:avLst/>
          </a:prstGeom>
          <a:solidFill>
            <a:srgbClr val="53535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algn="ctr"/>
            <a:endParaRPr lang="en-US" sz="1351" b="0" i="0" dirty="0">
              <a:latin typeface="Myriad Pro Regular" charset="0"/>
            </a:endParaRPr>
          </a:p>
        </p:txBody>
      </p:sp>
      <p:sp>
        <p:nvSpPr>
          <p:cNvPr id="8" name="Parallelogram 7"/>
          <p:cNvSpPr/>
          <p:nvPr userDrawn="1"/>
        </p:nvSpPr>
        <p:spPr>
          <a:xfrm flipH="1">
            <a:off x="8274850" y="4848723"/>
            <a:ext cx="851647" cy="294779"/>
          </a:xfrm>
          <a:prstGeom prst="parallelogram">
            <a:avLst>
              <a:gd name="adj" fmla="val 79773"/>
            </a:avLst>
          </a:prstGeom>
          <a:solidFill>
            <a:srgbClr val="2495D8"/>
          </a:solidFill>
          <a:ln>
            <a:noFill/>
          </a:ln>
          <a:effectLst>
            <a:outerShdw blurRad="76200" dist="50800" sx="94000" sy="94000" algn="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effectLst/>
              <a:latin typeface="Raleway" charset="0"/>
              <a:ea typeface="Raleway" charset="0"/>
              <a:cs typeface="Raleway" charset="0"/>
            </a:endParaRPr>
          </a:p>
        </p:txBody>
      </p:sp>
      <p:sp>
        <p:nvSpPr>
          <p:cNvPr id="9" name="TextBox 8"/>
          <p:cNvSpPr txBox="1"/>
          <p:nvPr/>
        </p:nvSpPr>
        <p:spPr>
          <a:xfrm>
            <a:off x="336321" y="4872521"/>
            <a:ext cx="3179543" cy="244048"/>
          </a:xfrm>
          <a:prstGeom prst="rect">
            <a:avLst/>
          </a:prstGeom>
          <a:noFill/>
        </p:spPr>
        <p:txBody>
          <a:bodyPr wrap="none" lIns="89290" tIns="44644" rIns="89290" bIns="44644" rtlCol="0">
            <a:spAutoFit/>
          </a:bodyPr>
          <a:lstStyle/>
          <a:p>
            <a:pPr algn="ctr"/>
            <a:r>
              <a:rPr lang="en-US" sz="1000" dirty="0">
                <a:solidFill>
                  <a:schemeClr val="bg1"/>
                </a:solidFill>
                <a:latin typeface="+mn-lt"/>
                <a:ea typeface="Tahoma" panose="020B0604030504040204" pitchFamily="34" charset="0"/>
                <a:cs typeface="Tahoma" panose="020B0604030504040204" pitchFamily="34" charset="0"/>
              </a:rPr>
              <a:t>Confidential and Proprietary. © 2017 UST Global Inc.</a:t>
            </a:r>
          </a:p>
        </p:txBody>
      </p:sp>
      <p:sp>
        <p:nvSpPr>
          <p:cNvPr id="35" name="Title Placeholder 34"/>
          <p:cNvSpPr>
            <a:spLocks noGrp="1"/>
          </p:cNvSpPr>
          <p:nvPr userDrawn="1">
            <p:ph type="title"/>
          </p:nvPr>
        </p:nvSpPr>
        <p:spPr>
          <a:xfrm>
            <a:off x="642495" y="209550"/>
            <a:ext cx="7859011" cy="463845"/>
          </a:xfrm>
          <a:prstGeom prst="rect">
            <a:avLst/>
          </a:prstGeom>
        </p:spPr>
        <p:txBody>
          <a:bodyPr vert="horz" lIns="89290" tIns="44644" rIns="89290" bIns="0" rtlCol="0" anchor="ctr" anchorCtr="0">
            <a:normAutofit/>
          </a:bodyPr>
          <a:lstStyle/>
          <a:p>
            <a:r>
              <a:rPr lang="en-US" dirty="0"/>
              <a:t>Click to edit Master title style</a:t>
            </a:r>
          </a:p>
        </p:txBody>
      </p:sp>
      <p:sp>
        <p:nvSpPr>
          <p:cNvPr id="2" name="Text Placeholder 1"/>
          <p:cNvSpPr>
            <a:spLocks noGrp="1"/>
          </p:cNvSpPr>
          <p:nvPr>
            <p:ph type="body" idx="1"/>
          </p:nvPr>
        </p:nvSpPr>
        <p:spPr>
          <a:xfrm>
            <a:off x="642494" y="1046226"/>
            <a:ext cx="7859012" cy="3519424"/>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2"/>
            <a:endParaRPr lang="en-US" dirty="0"/>
          </a:p>
          <a:p>
            <a:pPr lvl="2"/>
            <a:endParaRPr lang="en-US" dirty="0"/>
          </a:p>
          <a:p>
            <a:pPr lvl="2"/>
            <a:endParaRPr lang="en-US" dirty="0"/>
          </a:p>
          <a:p>
            <a:pPr lvl="2"/>
            <a:endParaRPr lang="en-US" dirty="0"/>
          </a:p>
          <a:p>
            <a:pPr lvl="1"/>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2" r:id="rId4"/>
    <p:sldLayoutId id="2147483676" r:id="rId5"/>
    <p:sldLayoutId id="2147483677" r:id="rId6"/>
    <p:sldLayoutId id="2147483673" r:id="rId7"/>
    <p:sldLayoutId id="2147483669" r:id="rId8"/>
    <p:sldLayoutId id="2147483666" r:id="rId9"/>
    <p:sldLayoutId id="2147483651" r:id="rId10"/>
    <p:sldLayoutId id="2147483671" r:id="rId11"/>
    <p:sldLayoutId id="2147483654" r:id="rId12"/>
  </p:sldLayoutIdLst>
  <p:hf hdr="0" ftr="0" dt="0"/>
  <p:txStyles>
    <p:titleStyle>
      <a:lvl1pPr marL="0" indent="0" algn="l" defTabSz="892894" rtl="0" eaLnBrk="1" latinLnBrk="0" hangingPunct="1">
        <a:spcBef>
          <a:spcPct val="0"/>
        </a:spcBef>
        <a:buFontTx/>
        <a:buNone/>
        <a:defRPr sz="2400" b="0" kern="1200">
          <a:solidFill>
            <a:schemeClr val="bg1">
              <a:lumMod val="50000"/>
            </a:schemeClr>
          </a:solidFill>
          <a:latin typeface="+mj-lt"/>
          <a:ea typeface="+mj-ea"/>
          <a:cs typeface="Helvetica"/>
        </a:defRPr>
      </a:lvl1pPr>
    </p:titleStyle>
    <p:bodyStyle>
      <a:lvl1pPr marL="342900" indent="-342900" algn="l" defTabSz="892894" rtl="0" eaLnBrk="1" latinLnBrk="0" hangingPunct="1">
        <a:lnSpc>
          <a:spcPct val="110000"/>
        </a:lnSpc>
        <a:spcBef>
          <a:spcPts val="500"/>
        </a:spcBef>
        <a:buFont typeface="Arial"/>
        <a:buChar char="•"/>
        <a:defRPr sz="2000" kern="1200">
          <a:solidFill>
            <a:schemeClr val="tx1"/>
          </a:solidFill>
          <a:latin typeface="+mn-lt"/>
          <a:ea typeface="Tahoma" panose="020B0604030504040204" pitchFamily="34" charset="0"/>
          <a:cs typeface="Tahoma" panose="020B0604030504040204" pitchFamily="34" charset="0"/>
        </a:defRPr>
      </a:lvl1pPr>
      <a:lvl2pPr marL="633222" indent="-285750" algn="l" defTabSz="892894" rtl="0" eaLnBrk="1" latinLnBrk="0" hangingPunct="1">
        <a:lnSpc>
          <a:spcPct val="110000"/>
        </a:lnSpc>
        <a:spcBef>
          <a:spcPts val="500"/>
        </a:spcBef>
        <a:buClr>
          <a:schemeClr val="tx1"/>
        </a:buClr>
        <a:buSzPct val="100000"/>
        <a:buFont typeface="Arial"/>
        <a:buChar char="•"/>
        <a:defRPr sz="1800" kern="1200">
          <a:solidFill>
            <a:schemeClr val="tx1"/>
          </a:solidFill>
          <a:latin typeface="+mn-lt"/>
          <a:ea typeface="Tahoma" panose="020B0604030504040204" pitchFamily="34" charset="0"/>
          <a:cs typeface="Tahoma" panose="020B0604030504040204" pitchFamily="34" charset="0"/>
        </a:defRPr>
      </a:lvl2pPr>
      <a:lvl3pPr marL="923544" marR="0" indent="-283464" algn="l" defTabSz="892894" rtl="0" eaLnBrk="1" fontAlgn="auto" latinLnBrk="0" hangingPunct="1">
        <a:lnSpc>
          <a:spcPct val="110000"/>
        </a:lnSpc>
        <a:spcBef>
          <a:spcPts val="500"/>
        </a:spcBef>
        <a:spcAft>
          <a:spcPts val="0"/>
        </a:spcAft>
        <a:buClrTx/>
        <a:buSzPct val="80000"/>
        <a:buFont typeface="Arial"/>
        <a:buChar char="•"/>
        <a:tabLst/>
        <a:defRPr sz="1600" kern="1200" baseline="0">
          <a:solidFill>
            <a:schemeClr val="tx1"/>
          </a:solidFill>
          <a:latin typeface="+mn-lt"/>
          <a:ea typeface="Tahoma" panose="020B0604030504040204" pitchFamily="34" charset="0"/>
          <a:cs typeface="Tahoma" panose="020B0604030504040204" pitchFamily="34" charset="0"/>
        </a:defRPr>
      </a:lvl3pPr>
      <a:lvl4pPr marL="1197864" indent="-285750" algn="l" defTabSz="892894" rtl="0" eaLnBrk="1" latinLnBrk="0" hangingPunct="1">
        <a:lnSpc>
          <a:spcPct val="110000"/>
        </a:lnSpc>
        <a:spcBef>
          <a:spcPts val="500"/>
        </a:spcBef>
        <a:buClr>
          <a:schemeClr val="tx1"/>
        </a:buClr>
        <a:buSzPct val="84000"/>
        <a:buFont typeface="Arial"/>
        <a:buChar char="•"/>
        <a:defRPr sz="1400" kern="1200">
          <a:solidFill>
            <a:schemeClr val="tx1"/>
          </a:solidFill>
          <a:latin typeface="+mn-lt"/>
          <a:ea typeface="Tahoma" panose="020B0604030504040204" pitchFamily="34" charset="0"/>
          <a:cs typeface="Tahoma" panose="020B0604030504040204" pitchFamily="34" charset="0"/>
        </a:defRPr>
      </a:lvl4pPr>
      <a:lvl5pPr marL="0" indent="0" algn="l" defTabSz="892894" rtl="0" eaLnBrk="1" latinLnBrk="0" hangingPunct="1">
        <a:lnSpc>
          <a:spcPct val="110000"/>
        </a:lnSpc>
        <a:spcBef>
          <a:spcPts val="500"/>
        </a:spcBef>
        <a:buFont typeface="+mj-lt"/>
        <a:buNone/>
        <a:defRPr sz="1300" kern="1200">
          <a:solidFill>
            <a:schemeClr val="tx1"/>
          </a:solidFill>
          <a:latin typeface="+mj-lt"/>
          <a:ea typeface="+mn-ea"/>
          <a:cs typeface="Helvetica"/>
        </a:defRPr>
      </a:lvl5pPr>
      <a:lvl6pPr marL="2455457" indent="-223223" algn="l" defTabSz="892894" rtl="0" eaLnBrk="1" latinLnBrk="0" hangingPunct="1">
        <a:spcBef>
          <a:spcPct val="20000"/>
        </a:spcBef>
        <a:buFont typeface="Arial" pitchFamily="34" charset="0"/>
        <a:buNone/>
        <a:defRPr sz="2000" kern="1200">
          <a:solidFill>
            <a:schemeClr val="tx1"/>
          </a:solidFill>
          <a:latin typeface="+mn-lt"/>
          <a:ea typeface="+mn-ea"/>
          <a:cs typeface="+mn-cs"/>
        </a:defRPr>
      </a:lvl6pPr>
      <a:lvl7pPr marL="2901904" indent="-223223" algn="l" defTabSz="8928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348350" indent="-223223" algn="l" defTabSz="8928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794797" indent="-223223" algn="l" defTabSz="8928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892894" rtl="0" eaLnBrk="1" latinLnBrk="0" hangingPunct="1">
        <a:defRPr sz="1700" kern="1200">
          <a:solidFill>
            <a:schemeClr val="tx1"/>
          </a:solidFill>
          <a:latin typeface="+mn-lt"/>
          <a:ea typeface="+mn-ea"/>
          <a:cs typeface="+mn-cs"/>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www.developerweekend.or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accent3"/>
                </a:solidFill>
                <a:latin typeface="Rockwell" panose="02060603020205020403" pitchFamily="18" charset="0"/>
              </a:rPr>
              <a:t>BFSI BLOCKCHAIN</a:t>
            </a:r>
            <a:br>
              <a:rPr lang="en-US" dirty="0">
                <a:solidFill>
                  <a:schemeClr val="accent3"/>
                </a:solidFill>
                <a:latin typeface="Rockwell" panose="02060603020205020403" pitchFamily="18" charset="0"/>
              </a:rPr>
            </a:br>
            <a:r>
              <a:rPr lang="en-US" dirty="0">
                <a:solidFill>
                  <a:schemeClr val="accent3"/>
                </a:solidFill>
                <a:latin typeface="Rockwell" panose="02060603020205020403" pitchFamily="18" charset="0"/>
              </a:rPr>
              <a:t>HACKATHON</a:t>
            </a:r>
            <a:endParaRPr lang="en-US" sz="2400" dirty="0">
              <a:solidFill>
                <a:schemeClr val="accent3"/>
              </a:solidFill>
              <a:latin typeface="Rockwell" panose="02060603020205020403" pitchFamily="18" charset="0"/>
            </a:endParaRPr>
          </a:p>
        </p:txBody>
      </p:sp>
      <p:pic>
        <p:nvPicPr>
          <p:cNvPr id="6" name="Picture Placeholder 4" descr="DT_Blueprint-flyer1.jpg"/>
          <p:cNvPicPr>
            <a:picLocks noChangeAspect="1"/>
          </p:cNvPicPr>
          <p:nvPr/>
        </p:nvPicPr>
        <p:blipFill>
          <a:blip r:embed="rId2">
            <a:extLst>
              <a:ext uri="{28A0092B-C50C-407E-A947-70E740481C1C}">
                <a14:useLocalDpi xmlns:a14="http://schemas.microsoft.com/office/drawing/2010/main" val="0"/>
              </a:ext>
            </a:extLst>
          </a:blip>
          <a:srcRect l="16063" r="16063"/>
          <a:stretch>
            <a:fillRect/>
          </a:stretch>
        </p:blipFill>
        <p:spPr>
          <a:xfrm>
            <a:off x="4435367" y="-1"/>
            <a:ext cx="4708782" cy="5143502"/>
          </a:xfrm>
          <a:custGeom>
            <a:avLst/>
            <a:gdLst>
              <a:gd name="connsiteX0" fmla="*/ 0 w 3406775"/>
              <a:gd name="connsiteY0" fmla="*/ 0 h 5143500"/>
              <a:gd name="connsiteX1" fmla="*/ 3406775 w 3406775"/>
              <a:gd name="connsiteY1" fmla="*/ 0 h 5143500"/>
              <a:gd name="connsiteX2" fmla="*/ 3406775 w 3406775"/>
              <a:gd name="connsiteY2" fmla="*/ 5143500 h 5143500"/>
              <a:gd name="connsiteX3" fmla="*/ 0 w 3406775"/>
              <a:gd name="connsiteY3" fmla="*/ 5143500 h 5143500"/>
              <a:gd name="connsiteX4" fmla="*/ 0 w 3406775"/>
              <a:gd name="connsiteY4" fmla="*/ 0 h 5143500"/>
              <a:gd name="connsiteX0" fmla="*/ 0 w 5871679"/>
              <a:gd name="connsiteY0" fmla="*/ 13252 h 5143500"/>
              <a:gd name="connsiteX1" fmla="*/ 5871679 w 5871679"/>
              <a:gd name="connsiteY1" fmla="*/ 0 h 5143500"/>
              <a:gd name="connsiteX2" fmla="*/ 5871679 w 5871679"/>
              <a:gd name="connsiteY2" fmla="*/ 5143500 h 5143500"/>
              <a:gd name="connsiteX3" fmla="*/ 2464904 w 5871679"/>
              <a:gd name="connsiteY3" fmla="*/ 5143500 h 5143500"/>
              <a:gd name="connsiteX4" fmla="*/ 0 w 5871679"/>
              <a:gd name="connsiteY4" fmla="*/ 13252 h 5143500"/>
              <a:gd name="connsiteX0" fmla="*/ 0 w 5871679"/>
              <a:gd name="connsiteY0" fmla="*/ 13252 h 5143500"/>
              <a:gd name="connsiteX1" fmla="*/ 3314009 w 5871679"/>
              <a:gd name="connsiteY1" fmla="*/ 0 h 5143500"/>
              <a:gd name="connsiteX2" fmla="*/ 5871679 w 5871679"/>
              <a:gd name="connsiteY2" fmla="*/ 5143500 h 5143500"/>
              <a:gd name="connsiteX3" fmla="*/ 2464904 w 5871679"/>
              <a:gd name="connsiteY3" fmla="*/ 5143500 h 5143500"/>
              <a:gd name="connsiteX4" fmla="*/ 0 w 5871679"/>
              <a:gd name="connsiteY4" fmla="*/ 13252 h 5143500"/>
              <a:gd name="connsiteX0" fmla="*/ 0 w 5871679"/>
              <a:gd name="connsiteY0" fmla="*/ 0 h 5143501"/>
              <a:gd name="connsiteX1" fmla="*/ 3314009 w 5871679"/>
              <a:gd name="connsiteY1" fmla="*/ 1 h 5143501"/>
              <a:gd name="connsiteX2" fmla="*/ 5871679 w 5871679"/>
              <a:gd name="connsiteY2" fmla="*/ 5143501 h 5143501"/>
              <a:gd name="connsiteX3" fmla="*/ 2464904 w 5871679"/>
              <a:gd name="connsiteY3" fmla="*/ 5143501 h 5143501"/>
              <a:gd name="connsiteX4" fmla="*/ 0 w 5871679"/>
              <a:gd name="connsiteY4" fmla="*/ 0 h 5143501"/>
              <a:gd name="connsiteX0" fmla="*/ 0 w 5871679"/>
              <a:gd name="connsiteY0" fmla="*/ 0 h 5143501"/>
              <a:gd name="connsiteX1" fmla="*/ 3314009 w 5871679"/>
              <a:gd name="connsiteY1" fmla="*/ 1 h 5143501"/>
              <a:gd name="connsiteX2" fmla="*/ 5871679 w 5871679"/>
              <a:gd name="connsiteY2" fmla="*/ 5143501 h 5143501"/>
              <a:gd name="connsiteX3" fmla="*/ 1736034 w 5871679"/>
              <a:gd name="connsiteY3" fmla="*/ 5130249 h 5143501"/>
              <a:gd name="connsiteX4" fmla="*/ 0 w 5871679"/>
              <a:gd name="connsiteY4" fmla="*/ 0 h 5143501"/>
              <a:gd name="connsiteX0" fmla="*/ 0 w 5553627"/>
              <a:gd name="connsiteY0" fmla="*/ 0 h 5143501"/>
              <a:gd name="connsiteX1" fmla="*/ 3314009 w 5553627"/>
              <a:gd name="connsiteY1" fmla="*/ 1 h 5143501"/>
              <a:gd name="connsiteX2" fmla="*/ 5553627 w 5553627"/>
              <a:gd name="connsiteY2" fmla="*/ 5143501 h 5143501"/>
              <a:gd name="connsiteX3" fmla="*/ 1736034 w 5553627"/>
              <a:gd name="connsiteY3" fmla="*/ 5130249 h 5143501"/>
              <a:gd name="connsiteX4" fmla="*/ 0 w 5553627"/>
              <a:gd name="connsiteY4" fmla="*/ 0 h 5143501"/>
              <a:gd name="connsiteX0" fmla="*/ 0 w 5116305"/>
              <a:gd name="connsiteY0" fmla="*/ 0 h 5156753"/>
              <a:gd name="connsiteX1" fmla="*/ 3314009 w 5116305"/>
              <a:gd name="connsiteY1" fmla="*/ 1 h 5156753"/>
              <a:gd name="connsiteX2" fmla="*/ 5116305 w 5116305"/>
              <a:gd name="connsiteY2" fmla="*/ 5156753 h 5156753"/>
              <a:gd name="connsiteX3" fmla="*/ 1736034 w 5116305"/>
              <a:gd name="connsiteY3" fmla="*/ 5130249 h 5156753"/>
              <a:gd name="connsiteX4" fmla="*/ 0 w 5116305"/>
              <a:gd name="connsiteY4" fmla="*/ 0 h 5156753"/>
              <a:gd name="connsiteX0" fmla="*/ 0 w 5116305"/>
              <a:gd name="connsiteY0" fmla="*/ 0 h 5156753"/>
              <a:gd name="connsiteX1" fmla="*/ 3314009 w 5116305"/>
              <a:gd name="connsiteY1" fmla="*/ 1 h 5156753"/>
              <a:gd name="connsiteX2" fmla="*/ 4397301 w 5116305"/>
              <a:gd name="connsiteY2" fmla="*/ 3101011 h 5156753"/>
              <a:gd name="connsiteX3" fmla="*/ 5116305 w 5116305"/>
              <a:gd name="connsiteY3" fmla="*/ 5156753 h 5156753"/>
              <a:gd name="connsiteX4" fmla="*/ 1736034 w 5116305"/>
              <a:gd name="connsiteY4" fmla="*/ 5130249 h 5156753"/>
              <a:gd name="connsiteX5" fmla="*/ 0 w 5116305"/>
              <a:gd name="connsiteY5" fmla="*/ 0 h 5156753"/>
              <a:gd name="connsiteX0" fmla="*/ 0 w 5116305"/>
              <a:gd name="connsiteY0" fmla="*/ 0 h 5156753"/>
              <a:gd name="connsiteX1" fmla="*/ 3314009 w 5116305"/>
              <a:gd name="connsiteY1" fmla="*/ 1 h 5156753"/>
              <a:gd name="connsiteX2" fmla="*/ 4397301 w 5116305"/>
              <a:gd name="connsiteY2" fmla="*/ 3101011 h 5156753"/>
              <a:gd name="connsiteX3" fmla="*/ 5116305 w 5116305"/>
              <a:gd name="connsiteY3" fmla="*/ 5156753 h 5156753"/>
              <a:gd name="connsiteX4" fmla="*/ 4384049 w 5116305"/>
              <a:gd name="connsiteY4" fmla="*/ 5141845 h 5156753"/>
              <a:gd name="connsiteX5" fmla="*/ 1736034 w 5116305"/>
              <a:gd name="connsiteY5" fmla="*/ 5130249 h 5156753"/>
              <a:gd name="connsiteX6" fmla="*/ 0 w 5116305"/>
              <a:gd name="connsiteY6" fmla="*/ 0 h 5156753"/>
              <a:gd name="connsiteX0" fmla="*/ 0 w 4397301"/>
              <a:gd name="connsiteY0" fmla="*/ 0 h 5141845"/>
              <a:gd name="connsiteX1" fmla="*/ 3314009 w 4397301"/>
              <a:gd name="connsiteY1" fmla="*/ 1 h 5141845"/>
              <a:gd name="connsiteX2" fmla="*/ 4397301 w 4397301"/>
              <a:gd name="connsiteY2" fmla="*/ 3101011 h 5141845"/>
              <a:gd name="connsiteX3" fmla="*/ 4384049 w 4397301"/>
              <a:gd name="connsiteY3" fmla="*/ 5141845 h 5141845"/>
              <a:gd name="connsiteX4" fmla="*/ 1736034 w 4397301"/>
              <a:gd name="connsiteY4" fmla="*/ 5130249 h 5141845"/>
              <a:gd name="connsiteX5" fmla="*/ 0 w 4397301"/>
              <a:gd name="connsiteY5" fmla="*/ 0 h 5141845"/>
              <a:gd name="connsiteX0" fmla="*/ 0 w 4411141"/>
              <a:gd name="connsiteY0" fmla="*/ 0 h 5155097"/>
              <a:gd name="connsiteX1" fmla="*/ 3314009 w 4411141"/>
              <a:gd name="connsiteY1" fmla="*/ 1 h 5155097"/>
              <a:gd name="connsiteX2" fmla="*/ 4397301 w 4411141"/>
              <a:gd name="connsiteY2" fmla="*/ 3101011 h 5155097"/>
              <a:gd name="connsiteX3" fmla="*/ 4410554 w 4411141"/>
              <a:gd name="connsiteY3" fmla="*/ 5155097 h 5155097"/>
              <a:gd name="connsiteX4" fmla="*/ 1736034 w 4411141"/>
              <a:gd name="connsiteY4" fmla="*/ 5130249 h 5155097"/>
              <a:gd name="connsiteX5" fmla="*/ 0 w 4411141"/>
              <a:gd name="connsiteY5" fmla="*/ 0 h 5155097"/>
              <a:gd name="connsiteX0" fmla="*/ 0 w 4411141"/>
              <a:gd name="connsiteY0" fmla="*/ 0 h 5262771"/>
              <a:gd name="connsiteX1" fmla="*/ 3314009 w 4411141"/>
              <a:gd name="connsiteY1" fmla="*/ 1 h 5262771"/>
              <a:gd name="connsiteX2" fmla="*/ 4397301 w 4411141"/>
              <a:gd name="connsiteY2" fmla="*/ 3101011 h 5262771"/>
              <a:gd name="connsiteX3" fmla="*/ 4410554 w 4411141"/>
              <a:gd name="connsiteY3" fmla="*/ 5155097 h 5262771"/>
              <a:gd name="connsiteX4" fmla="*/ 1749286 w 4411141"/>
              <a:gd name="connsiteY4" fmla="*/ 5262771 h 5262771"/>
              <a:gd name="connsiteX5" fmla="*/ 0 w 4411141"/>
              <a:gd name="connsiteY5" fmla="*/ 0 h 5262771"/>
              <a:gd name="connsiteX0" fmla="*/ 0 w 4411141"/>
              <a:gd name="connsiteY0" fmla="*/ 0 h 5156753"/>
              <a:gd name="connsiteX1" fmla="*/ 3314009 w 4411141"/>
              <a:gd name="connsiteY1" fmla="*/ 1 h 5156753"/>
              <a:gd name="connsiteX2" fmla="*/ 4397301 w 4411141"/>
              <a:gd name="connsiteY2" fmla="*/ 3101011 h 5156753"/>
              <a:gd name="connsiteX3" fmla="*/ 4410554 w 4411141"/>
              <a:gd name="connsiteY3" fmla="*/ 5155097 h 5156753"/>
              <a:gd name="connsiteX4" fmla="*/ 1696277 w 4411141"/>
              <a:gd name="connsiteY4" fmla="*/ 5156753 h 5156753"/>
              <a:gd name="connsiteX5" fmla="*/ 0 w 4411141"/>
              <a:gd name="connsiteY5" fmla="*/ 0 h 5156753"/>
              <a:gd name="connsiteX0" fmla="*/ 0 w 4500797"/>
              <a:gd name="connsiteY0" fmla="*/ 4942 h 5161695"/>
              <a:gd name="connsiteX1" fmla="*/ 4396461 w 4500797"/>
              <a:gd name="connsiteY1" fmla="*/ 0 h 5161695"/>
              <a:gd name="connsiteX2" fmla="*/ 4397301 w 4500797"/>
              <a:gd name="connsiteY2" fmla="*/ 3105953 h 5161695"/>
              <a:gd name="connsiteX3" fmla="*/ 4410554 w 4500797"/>
              <a:gd name="connsiteY3" fmla="*/ 5160039 h 5161695"/>
              <a:gd name="connsiteX4" fmla="*/ 1696277 w 4500797"/>
              <a:gd name="connsiteY4" fmla="*/ 5161695 h 5161695"/>
              <a:gd name="connsiteX5" fmla="*/ 0 w 4500797"/>
              <a:gd name="connsiteY5" fmla="*/ 4942 h 5161695"/>
              <a:gd name="connsiteX0" fmla="*/ 0 w 4513944"/>
              <a:gd name="connsiteY0" fmla="*/ 0 h 5156753"/>
              <a:gd name="connsiteX1" fmla="*/ 4411289 w 4513944"/>
              <a:gd name="connsiteY1" fmla="*/ 1 h 5156753"/>
              <a:gd name="connsiteX2" fmla="*/ 4397301 w 4513944"/>
              <a:gd name="connsiteY2" fmla="*/ 3101011 h 5156753"/>
              <a:gd name="connsiteX3" fmla="*/ 4410554 w 4513944"/>
              <a:gd name="connsiteY3" fmla="*/ 5155097 h 5156753"/>
              <a:gd name="connsiteX4" fmla="*/ 1696277 w 4513944"/>
              <a:gd name="connsiteY4" fmla="*/ 5156753 h 5156753"/>
              <a:gd name="connsiteX5" fmla="*/ 0 w 4513944"/>
              <a:gd name="connsiteY5" fmla="*/ 0 h 5156753"/>
              <a:gd name="connsiteX0" fmla="*/ 0 w 4411289"/>
              <a:gd name="connsiteY0" fmla="*/ 0 h 5156753"/>
              <a:gd name="connsiteX1" fmla="*/ 4411289 w 4411289"/>
              <a:gd name="connsiteY1" fmla="*/ 1 h 5156753"/>
              <a:gd name="connsiteX2" fmla="*/ 4397301 w 4411289"/>
              <a:gd name="connsiteY2" fmla="*/ 3101011 h 5156753"/>
              <a:gd name="connsiteX3" fmla="*/ 4410554 w 4411289"/>
              <a:gd name="connsiteY3" fmla="*/ 5155097 h 5156753"/>
              <a:gd name="connsiteX4" fmla="*/ 1696277 w 4411289"/>
              <a:gd name="connsiteY4" fmla="*/ 5156753 h 5156753"/>
              <a:gd name="connsiteX5" fmla="*/ 0 w 4411289"/>
              <a:gd name="connsiteY5" fmla="*/ 0 h 5156753"/>
              <a:gd name="connsiteX0" fmla="*/ 0 w 4862468"/>
              <a:gd name="connsiteY0" fmla="*/ 0 h 5156753"/>
              <a:gd name="connsiteX1" fmla="*/ 4411289 w 4862468"/>
              <a:gd name="connsiteY1" fmla="*/ 1 h 5156753"/>
              <a:gd name="connsiteX2" fmla="*/ 4410554 w 4862468"/>
              <a:gd name="connsiteY2" fmla="*/ 5155097 h 5156753"/>
              <a:gd name="connsiteX3" fmla="*/ 1696277 w 4862468"/>
              <a:gd name="connsiteY3" fmla="*/ 5156753 h 5156753"/>
              <a:gd name="connsiteX4" fmla="*/ 0 w 4862468"/>
              <a:gd name="connsiteY4" fmla="*/ 0 h 5156753"/>
              <a:gd name="connsiteX0" fmla="*/ 0 w 4737887"/>
              <a:gd name="connsiteY0" fmla="*/ 0 h 5156753"/>
              <a:gd name="connsiteX1" fmla="*/ 4411289 w 4737887"/>
              <a:gd name="connsiteY1" fmla="*/ 1 h 5156753"/>
              <a:gd name="connsiteX2" fmla="*/ 4410554 w 4737887"/>
              <a:gd name="connsiteY2" fmla="*/ 5155097 h 5156753"/>
              <a:gd name="connsiteX3" fmla="*/ 1696277 w 4737887"/>
              <a:gd name="connsiteY3" fmla="*/ 5156753 h 5156753"/>
              <a:gd name="connsiteX4" fmla="*/ 0 w 4737887"/>
              <a:gd name="connsiteY4" fmla="*/ 0 h 5156753"/>
              <a:gd name="connsiteX0" fmla="*/ 0 w 4411289"/>
              <a:gd name="connsiteY0" fmla="*/ 0 h 5156753"/>
              <a:gd name="connsiteX1" fmla="*/ 4411289 w 4411289"/>
              <a:gd name="connsiteY1" fmla="*/ 1 h 5156753"/>
              <a:gd name="connsiteX2" fmla="*/ 4410554 w 4411289"/>
              <a:gd name="connsiteY2" fmla="*/ 5155097 h 5156753"/>
              <a:gd name="connsiteX3" fmla="*/ 1696277 w 4411289"/>
              <a:gd name="connsiteY3" fmla="*/ 5156753 h 5156753"/>
              <a:gd name="connsiteX4" fmla="*/ 0 w 4411289"/>
              <a:gd name="connsiteY4" fmla="*/ 0 h 51567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1289" h="5156753">
                <a:moveTo>
                  <a:pt x="0" y="0"/>
                </a:moveTo>
                <a:lnTo>
                  <a:pt x="4411289" y="1"/>
                </a:lnTo>
                <a:cubicBezTo>
                  <a:pt x="4410921" y="2577549"/>
                  <a:pt x="4410921" y="2577549"/>
                  <a:pt x="4410554" y="5155097"/>
                </a:cubicBezTo>
                <a:lnTo>
                  <a:pt x="1696277" y="5156753"/>
                </a:lnTo>
                <a:lnTo>
                  <a:pt x="0" y="0"/>
                </a:lnTo>
                <a:close/>
              </a:path>
            </a:pathLst>
          </a:custGeom>
        </p:spPr>
      </p:pic>
      <p:sp>
        <p:nvSpPr>
          <p:cNvPr id="7" name="Rectangle 6"/>
          <p:cNvSpPr/>
          <p:nvPr/>
        </p:nvSpPr>
        <p:spPr>
          <a:xfrm>
            <a:off x="0" y="-2"/>
            <a:ext cx="9144000" cy="103241"/>
          </a:xfrm>
          <a:prstGeom prst="rect">
            <a:avLst/>
          </a:prstGeom>
          <a:solidFill>
            <a:srgbClr val="B61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sz="quarter" idx="17"/>
          </p:nvPr>
        </p:nvSpPr>
        <p:spPr>
          <a:xfrm>
            <a:off x="172925" y="3033070"/>
            <a:ext cx="4322620" cy="911225"/>
          </a:xfrm>
        </p:spPr>
        <p:txBody>
          <a:bodyPr/>
          <a:lstStyle/>
          <a:p>
            <a:r>
              <a:rPr lang="en-US" sz="2000" dirty="0">
                <a:latin typeface="Rockwell" panose="02060603020205020403" pitchFamily="18" charset="0"/>
              </a:rPr>
              <a:t>Invoice Financing on Blockchain</a:t>
            </a:r>
          </a:p>
          <a:p>
            <a:r>
              <a:rPr lang="en-US" sz="2000" dirty="0">
                <a:latin typeface="Rockwell" panose="02060603020205020403" pitchFamily="18" charset="0"/>
              </a:rPr>
              <a:t>	          </a:t>
            </a:r>
            <a:r>
              <a:rPr lang="en-US" sz="4400" dirty="0">
                <a:latin typeface="Rockwell" panose="02060603020205020403" pitchFamily="18" charset="0"/>
              </a:rPr>
              <a:t>IFB</a:t>
            </a:r>
          </a:p>
          <a:p>
            <a:r>
              <a:rPr lang="en-US" sz="2000" dirty="0">
                <a:solidFill>
                  <a:schemeClr val="accent6">
                    <a:lumMod val="75000"/>
                  </a:schemeClr>
                </a:solidFill>
                <a:latin typeface="Rockwell" panose="02060603020205020403" pitchFamily="18" charset="0"/>
              </a:rPr>
              <a:t>(Invoice Financing Marketplace)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8121" y="103359"/>
            <a:ext cx="2288509" cy="1112236"/>
          </a:xfrm>
          <a:prstGeom prst="rect">
            <a:avLst/>
          </a:prstGeom>
        </p:spPr>
      </p:pic>
    </p:spTree>
    <p:extLst>
      <p:ext uri="{BB962C8B-B14F-4D97-AF65-F5344CB8AC3E}">
        <p14:creationId xmlns:p14="http://schemas.microsoft.com/office/powerpoint/2010/main" val="364057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16099" y="168088"/>
            <a:ext cx="8186737" cy="488950"/>
          </a:xfrm>
        </p:spPr>
        <p:txBody>
          <a:bodyPr/>
          <a:lstStyle/>
          <a:p>
            <a:r>
              <a:rPr lang="en-US" dirty="0">
                <a:solidFill>
                  <a:schemeClr val="accent3"/>
                </a:solidFill>
                <a:latin typeface="Rockwell" panose="02060603020205020403" pitchFamily="18" charset="0"/>
              </a:rPr>
              <a:t>Technology Stack</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10</a:t>
            </a:fld>
            <a:endParaRPr lang="en-US" dirty="0"/>
          </a:p>
        </p:txBody>
      </p:sp>
      <p:sp>
        <p:nvSpPr>
          <p:cNvPr id="2" name="TextBox 1"/>
          <p:cNvSpPr txBox="1"/>
          <p:nvPr/>
        </p:nvSpPr>
        <p:spPr>
          <a:xfrm>
            <a:off x="468004" y="1105656"/>
            <a:ext cx="4812146"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dirty="0"/>
              <a:t>JavaScript</a:t>
            </a:r>
          </a:p>
          <a:p>
            <a:pPr marL="285750" indent="-285750">
              <a:buFont typeface="Wingdings" panose="05000000000000000000" pitchFamily="2" charset="2"/>
              <a:buChar char="q"/>
            </a:pPr>
            <a:r>
              <a:rPr lang="en-US" sz="2000" dirty="0"/>
              <a:t>Html, CSS</a:t>
            </a:r>
          </a:p>
          <a:p>
            <a:pPr marL="285750" indent="-285750">
              <a:buFont typeface="Wingdings" panose="05000000000000000000" pitchFamily="2" charset="2"/>
              <a:buChar char="q"/>
            </a:pPr>
            <a:r>
              <a:rPr lang="en-US" sz="2000" dirty="0"/>
              <a:t>Bootstrap</a:t>
            </a:r>
          </a:p>
          <a:p>
            <a:pPr marL="285750" indent="-285750">
              <a:buFont typeface="Wingdings" panose="05000000000000000000" pitchFamily="2" charset="2"/>
              <a:buChar char="q"/>
            </a:pPr>
            <a:r>
              <a:rPr lang="en-US" sz="2000" dirty="0"/>
              <a:t>Truffle(Not Mandatory)</a:t>
            </a:r>
          </a:p>
          <a:p>
            <a:pPr marL="285750" indent="-285750">
              <a:buFont typeface="Wingdings" panose="05000000000000000000" pitchFamily="2" charset="2"/>
              <a:buChar char="q"/>
            </a:pPr>
            <a:r>
              <a:rPr lang="en-US" sz="2000" dirty="0">
                <a:solidFill>
                  <a:srgbClr val="007CBA"/>
                </a:solidFill>
              </a:rPr>
              <a:t>Web3js</a:t>
            </a:r>
          </a:p>
          <a:p>
            <a:pPr marL="285750" indent="-285750">
              <a:buFont typeface="Wingdings" panose="05000000000000000000" pitchFamily="2" charset="2"/>
              <a:buChar char="q"/>
            </a:pPr>
            <a:r>
              <a:rPr lang="en-US" sz="2000" dirty="0">
                <a:solidFill>
                  <a:srgbClr val="007CBA"/>
                </a:solidFill>
              </a:rPr>
              <a:t>REST</a:t>
            </a:r>
          </a:p>
          <a:p>
            <a:pPr marL="285750" indent="-285750">
              <a:buFont typeface="Wingdings" panose="05000000000000000000" pitchFamily="2" charset="2"/>
              <a:buChar char="q"/>
            </a:pPr>
            <a:r>
              <a:rPr lang="en-US" sz="2000" dirty="0" err="1">
                <a:solidFill>
                  <a:srgbClr val="007CBA"/>
                </a:solidFill>
              </a:rPr>
              <a:t>Websockets</a:t>
            </a:r>
            <a:r>
              <a:rPr lang="en-US" sz="2000" dirty="0">
                <a:solidFill>
                  <a:srgbClr val="007CBA"/>
                </a:solidFill>
              </a:rPr>
              <a:t>- Socket.io</a:t>
            </a:r>
          </a:p>
          <a:p>
            <a:pPr marL="285750" indent="-285750">
              <a:buFont typeface="Wingdings" panose="05000000000000000000" pitchFamily="2" charset="2"/>
              <a:buChar char="q"/>
            </a:pPr>
            <a:r>
              <a:rPr lang="en-US" sz="2000" dirty="0" err="1"/>
              <a:t>WebPack</a:t>
            </a:r>
            <a:endParaRPr lang="en-US" sz="2000" dirty="0"/>
          </a:p>
          <a:p>
            <a:pPr marL="285750" indent="-285750">
              <a:buFont typeface="Wingdings" panose="05000000000000000000" pitchFamily="2" charset="2"/>
              <a:buChar char="q"/>
            </a:pPr>
            <a:r>
              <a:rPr lang="en-US" sz="2000" dirty="0"/>
              <a:t>Solidity Language-(contracts)</a:t>
            </a:r>
          </a:p>
          <a:p>
            <a:pPr marL="285750" indent="-285750">
              <a:buFont typeface="Wingdings" panose="05000000000000000000" pitchFamily="2" charset="2"/>
              <a:buChar char="q"/>
            </a:pPr>
            <a:r>
              <a:rPr lang="en-US" sz="2000" dirty="0"/>
              <a:t>Ethereum (</a:t>
            </a:r>
            <a:r>
              <a:rPr lang="en-US" sz="2000" dirty="0" err="1"/>
              <a:t>Ropston</a:t>
            </a:r>
            <a:r>
              <a:rPr lang="en-US" sz="2000" dirty="0"/>
              <a:t> Test Network)</a:t>
            </a:r>
          </a:p>
          <a:p>
            <a:pPr marL="285750" indent="-285750">
              <a:buFont typeface="Wingdings" panose="05000000000000000000" pitchFamily="2" charset="2"/>
              <a:buChar char="q"/>
            </a:pPr>
            <a:r>
              <a:rPr lang="en-US" sz="2000" dirty="0" err="1"/>
              <a:t>Metamask</a:t>
            </a:r>
            <a:endParaRPr lang="en-US" sz="2000" dirty="0"/>
          </a:p>
        </p:txBody>
      </p:sp>
      <p:pic>
        <p:nvPicPr>
          <p:cNvPr id="1026" name="Picture 2" descr="Image result for metamas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374" y="397135"/>
            <a:ext cx="3015308" cy="15076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8532" y="2313257"/>
            <a:ext cx="1555150" cy="15551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249" y="2313257"/>
            <a:ext cx="1897283" cy="16095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olidity logo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7450" y="400619"/>
            <a:ext cx="2695282" cy="151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759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47086" y="184439"/>
            <a:ext cx="8186737" cy="488950"/>
          </a:xfrm>
        </p:spPr>
        <p:txBody>
          <a:bodyPr/>
          <a:lstStyle/>
          <a:p>
            <a:r>
              <a:rPr lang="en-US" dirty="0">
                <a:solidFill>
                  <a:srgbClr val="00B0F0"/>
                </a:solidFill>
              </a:rPr>
              <a:t>Possibilities </a:t>
            </a:r>
            <a:r>
              <a:rPr lang="en-US">
                <a:solidFill>
                  <a:srgbClr val="00B0F0"/>
                </a:solidFill>
              </a:rPr>
              <a:t>from Blockchain</a:t>
            </a:r>
            <a:endParaRPr lang="en-US" dirty="0">
              <a:solidFill>
                <a:srgbClr val="00B0F0"/>
              </a:solidFill>
            </a:endParaRPr>
          </a:p>
        </p:txBody>
      </p:sp>
      <p:sp>
        <p:nvSpPr>
          <p:cNvPr id="4" name="Slide Number Placeholder 3"/>
          <p:cNvSpPr>
            <a:spLocks noGrp="1"/>
          </p:cNvSpPr>
          <p:nvPr>
            <p:ph type="sldNum" sz="quarter" idx="11"/>
          </p:nvPr>
        </p:nvSpPr>
        <p:spPr/>
        <p:txBody>
          <a:bodyPr/>
          <a:lstStyle/>
          <a:p>
            <a:pPr algn="ctr"/>
            <a:r>
              <a:rPr lang="en-US"/>
              <a:t> </a:t>
            </a:r>
            <a:fld id="{110FD68B-4EE4-9D43-89F2-B87D6C9CEE3A}" type="slidenum">
              <a:rPr lang="en-US" smtClean="0"/>
              <a:pPr algn="ctr"/>
              <a:t>11</a:t>
            </a:fld>
            <a:endParaRPr lang="en-US" dirty="0"/>
          </a:p>
        </p:txBody>
      </p:sp>
      <p:sp>
        <p:nvSpPr>
          <p:cNvPr id="5" name="TextBox 4"/>
          <p:cNvSpPr txBox="1"/>
          <p:nvPr/>
        </p:nvSpPr>
        <p:spPr>
          <a:xfrm>
            <a:off x="1182254" y="1516244"/>
            <a:ext cx="1471878" cy="353943"/>
          </a:xfrm>
          <a:prstGeom prst="rect">
            <a:avLst/>
          </a:prstGeom>
          <a:noFill/>
        </p:spPr>
        <p:txBody>
          <a:bodyPr wrap="none" rtlCol="0">
            <a:spAutoFit/>
          </a:bodyPr>
          <a:lstStyle/>
          <a:p>
            <a:r>
              <a:rPr lang="en-US" dirty="0">
                <a:solidFill>
                  <a:schemeClr val="accent6">
                    <a:lumMod val="75000"/>
                  </a:schemeClr>
                </a:solidFill>
              </a:rPr>
              <a:t>Development</a:t>
            </a:r>
          </a:p>
        </p:txBody>
      </p:sp>
      <p:sp>
        <p:nvSpPr>
          <p:cNvPr id="6" name="TextBox 5"/>
          <p:cNvSpPr txBox="1"/>
          <p:nvPr/>
        </p:nvSpPr>
        <p:spPr>
          <a:xfrm>
            <a:off x="5929745" y="1516243"/>
            <a:ext cx="1606530" cy="353943"/>
          </a:xfrm>
          <a:prstGeom prst="rect">
            <a:avLst/>
          </a:prstGeom>
          <a:noFill/>
        </p:spPr>
        <p:txBody>
          <a:bodyPr wrap="none" rtlCol="0">
            <a:spAutoFit/>
          </a:bodyPr>
          <a:lstStyle/>
          <a:p>
            <a:r>
              <a:rPr lang="en-US" dirty="0">
                <a:solidFill>
                  <a:schemeClr val="accent6">
                    <a:lumMod val="75000"/>
                  </a:schemeClr>
                </a:solidFill>
              </a:rPr>
              <a:t>Enterprise app</a:t>
            </a:r>
          </a:p>
        </p:txBody>
      </p:sp>
      <p:sp>
        <p:nvSpPr>
          <p:cNvPr id="8" name="TextBox 7"/>
          <p:cNvSpPr txBox="1"/>
          <p:nvPr/>
        </p:nvSpPr>
        <p:spPr>
          <a:xfrm>
            <a:off x="858983" y="2169064"/>
            <a:ext cx="2743059" cy="1477328"/>
          </a:xfrm>
          <a:prstGeom prst="rect">
            <a:avLst/>
          </a:prstGeom>
          <a:noFill/>
        </p:spPr>
        <p:txBody>
          <a:bodyPr wrap="none" rtlCol="0">
            <a:spAutoFit/>
          </a:bodyPr>
          <a:lstStyle/>
          <a:p>
            <a:pPr marL="285750" indent="-285750">
              <a:buFont typeface="Arial" panose="020B0604020202020204" pitchFamily="34" charset="0"/>
              <a:buChar char="•"/>
            </a:pPr>
            <a:r>
              <a:rPr lang="en-US" sz="1800" dirty="0"/>
              <a:t>In Memory Blockchain</a:t>
            </a:r>
          </a:p>
          <a:p>
            <a:pPr marL="285750" indent="-285750">
              <a:buFont typeface="Arial" panose="020B0604020202020204" pitchFamily="34" charset="0"/>
              <a:buChar char="•"/>
            </a:pPr>
            <a:r>
              <a:rPr lang="en-US" sz="1800" dirty="0" err="1"/>
              <a:t>Ropsten</a:t>
            </a:r>
            <a:r>
              <a:rPr lang="en-US" sz="1800" dirty="0"/>
              <a:t> Test Network</a:t>
            </a:r>
          </a:p>
          <a:p>
            <a:pPr marL="285750" indent="-285750">
              <a:buFont typeface="Arial" panose="020B0604020202020204" pitchFamily="34" charset="0"/>
              <a:buChar char="•"/>
            </a:pPr>
            <a:r>
              <a:rPr lang="en-US" sz="1800" dirty="0" err="1"/>
              <a:t>Kovan</a:t>
            </a:r>
            <a:r>
              <a:rPr lang="en-US" sz="1800" dirty="0"/>
              <a:t> Test Network</a:t>
            </a:r>
          </a:p>
          <a:p>
            <a:pPr marL="285750" indent="-285750">
              <a:buFont typeface="Arial" panose="020B0604020202020204" pitchFamily="34" charset="0"/>
              <a:buChar char="•"/>
            </a:pPr>
            <a:r>
              <a:rPr lang="en-US" sz="1800" dirty="0" err="1"/>
              <a:t>Rinkeby</a:t>
            </a:r>
            <a:r>
              <a:rPr lang="en-US" sz="1800" dirty="0"/>
              <a:t> Test Network</a:t>
            </a:r>
          </a:p>
          <a:p>
            <a:pPr marL="285750" indent="-285750">
              <a:buFont typeface="Arial" panose="020B0604020202020204" pitchFamily="34" charset="0"/>
              <a:buChar char="•"/>
            </a:pPr>
            <a:endParaRPr lang="en-US" sz="1800" dirty="0"/>
          </a:p>
        </p:txBody>
      </p:sp>
      <p:sp>
        <p:nvSpPr>
          <p:cNvPr id="9" name="TextBox 8"/>
          <p:cNvSpPr txBox="1"/>
          <p:nvPr/>
        </p:nvSpPr>
        <p:spPr>
          <a:xfrm>
            <a:off x="5634182" y="2262909"/>
            <a:ext cx="3550972" cy="923330"/>
          </a:xfrm>
          <a:prstGeom prst="rect">
            <a:avLst/>
          </a:prstGeom>
          <a:noFill/>
        </p:spPr>
        <p:txBody>
          <a:bodyPr wrap="none" rtlCol="0">
            <a:spAutoFit/>
          </a:bodyPr>
          <a:lstStyle/>
          <a:p>
            <a:pPr marL="285750" indent="-285750">
              <a:buFont typeface="Arial" panose="020B0604020202020204" pitchFamily="34" charset="0"/>
              <a:buChar char="•"/>
            </a:pPr>
            <a:r>
              <a:rPr lang="en-US" sz="1800" dirty="0"/>
              <a:t>Ethereum Main Network</a:t>
            </a:r>
          </a:p>
          <a:p>
            <a:pPr marL="285750" indent="-285750">
              <a:buFont typeface="Arial" panose="020B0604020202020204" pitchFamily="34" charset="0"/>
              <a:buChar char="•"/>
            </a:pPr>
            <a:r>
              <a:rPr lang="en-US" sz="1800" dirty="0"/>
              <a:t>IBM Hyper ledger</a:t>
            </a:r>
          </a:p>
          <a:p>
            <a:pPr marL="285750" indent="-285750">
              <a:buFont typeface="Arial" panose="020B0604020202020204" pitchFamily="34" charset="0"/>
              <a:buChar char="•"/>
            </a:pPr>
            <a:r>
              <a:rPr lang="en-US" sz="1800" dirty="0"/>
              <a:t>Cloud Blockchain as a service</a:t>
            </a:r>
          </a:p>
        </p:txBody>
      </p:sp>
    </p:spTree>
    <p:extLst>
      <p:ext uri="{BB962C8B-B14F-4D97-AF65-F5344CB8AC3E}">
        <p14:creationId xmlns:p14="http://schemas.microsoft.com/office/powerpoint/2010/main" val="7165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Solution Architecture</a:t>
            </a:r>
          </a:p>
        </p:txBody>
      </p:sp>
      <p:sp>
        <p:nvSpPr>
          <p:cNvPr id="4" name="Slide Number Placeholder 3"/>
          <p:cNvSpPr>
            <a:spLocks noGrp="1"/>
          </p:cNvSpPr>
          <p:nvPr>
            <p:ph type="sldNum" sz="quarter" idx="11"/>
          </p:nvPr>
        </p:nvSpPr>
        <p:spPr/>
        <p:txBody>
          <a:bodyPr/>
          <a:lstStyle/>
          <a:p>
            <a:pPr algn="ctr"/>
            <a:r>
              <a:rPr lang="en-US"/>
              <a:t> </a:t>
            </a:r>
            <a:fld id="{110FD68B-4EE4-9D43-89F2-B87D6C9CEE3A}" type="slidenum">
              <a:rPr lang="en-US" smtClean="0"/>
              <a:pPr algn="ctr"/>
              <a:t>12</a:t>
            </a:fld>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35321" y="0"/>
            <a:ext cx="4376170" cy="4763698"/>
          </a:xfrm>
          <a:prstGeom prst="rect">
            <a:avLst/>
          </a:prstGeom>
        </p:spPr>
      </p:pic>
    </p:spTree>
    <p:extLst>
      <p:ext uri="{BB962C8B-B14F-4D97-AF65-F5344CB8AC3E}">
        <p14:creationId xmlns:p14="http://schemas.microsoft.com/office/powerpoint/2010/main" val="2395584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Implementation Approach</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13</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9818" y="581025"/>
            <a:ext cx="8103750" cy="4216061"/>
          </a:xfrm>
          <a:prstGeom prst="rect">
            <a:avLst/>
          </a:prstGeom>
        </p:spPr>
      </p:pic>
    </p:spTree>
    <p:extLst>
      <p:ext uri="{BB962C8B-B14F-4D97-AF65-F5344CB8AC3E}">
        <p14:creationId xmlns:p14="http://schemas.microsoft.com/office/powerpoint/2010/main" val="2920102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Business Model</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14</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545" y="581025"/>
            <a:ext cx="7852177" cy="4197538"/>
          </a:xfrm>
          <a:prstGeom prst="rect">
            <a:avLst/>
          </a:prstGeom>
        </p:spPr>
      </p:pic>
    </p:spTree>
    <p:extLst>
      <p:ext uri="{BB962C8B-B14F-4D97-AF65-F5344CB8AC3E}">
        <p14:creationId xmlns:p14="http://schemas.microsoft.com/office/powerpoint/2010/main" val="4264518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ctr"/>
            <a:r>
              <a:rPr lang="en-US"/>
              <a:t> </a:t>
            </a:r>
            <a:fld id="{110FD68B-4EE4-9D43-89F2-B87D6C9CEE3A}" type="slidenum">
              <a:rPr lang="en-US" smtClean="0"/>
              <a:pPr algn="ctr"/>
              <a:t>15</a:t>
            </a:fld>
            <a:endParaRPr lang="en-US" dirty="0"/>
          </a:p>
        </p:txBody>
      </p:sp>
      <p:pic>
        <p:nvPicPr>
          <p:cNvPr id="5" name="Picture 4"/>
          <p:cNvPicPr>
            <a:picLocks noChangeAspect="1"/>
          </p:cNvPicPr>
          <p:nvPr/>
        </p:nvPicPr>
        <p:blipFill>
          <a:blip r:embed="rId2"/>
          <a:stretch>
            <a:fillRect/>
          </a:stretch>
        </p:blipFill>
        <p:spPr>
          <a:xfrm>
            <a:off x="0" y="73891"/>
            <a:ext cx="4967575" cy="4692073"/>
          </a:xfrm>
          <a:prstGeom prst="rect">
            <a:avLst/>
          </a:prstGeom>
        </p:spPr>
      </p:pic>
      <p:pic>
        <p:nvPicPr>
          <p:cNvPr id="6" name="Picture 5"/>
          <p:cNvPicPr>
            <a:picLocks noChangeAspect="1"/>
          </p:cNvPicPr>
          <p:nvPr/>
        </p:nvPicPr>
        <p:blipFill>
          <a:blip r:embed="rId3"/>
          <a:stretch>
            <a:fillRect/>
          </a:stretch>
        </p:blipFill>
        <p:spPr>
          <a:xfrm>
            <a:off x="4803268" y="0"/>
            <a:ext cx="3901906" cy="4659945"/>
          </a:xfrm>
          <a:prstGeom prst="rect">
            <a:avLst/>
          </a:prstGeom>
        </p:spPr>
      </p:pic>
      <p:sp>
        <p:nvSpPr>
          <p:cNvPr id="7" name="TextBox 6"/>
          <p:cNvSpPr txBox="1"/>
          <p:nvPr/>
        </p:nvSpPr>
        <p:spPr>
          <a:xfrm>
            <a:off x="2789382" y="0"/>
            <a:ext cx="3260829" cy="353943"/>
          </a:xfrm>
          <a:prstGeom prst="rect">
            <a:avLst/>
          </a:prstGeom>
          <a:noFill/>
        </p:spPr>
        <p:txBody>
          <a:bodyPr wrap="none" rtlCol="0">
            <a:spAutoFit/>
          </a:bodyPr>
          <a:lstStyle/>
          <a:p>
            <a:r>
              <a:rPr lang="en-US" dirty="0">
                <a:solidFill>
                  <a:schemeClr val="accent6">
                    <a:lumMod val="75000"/>
                  </a:schemeClr>
                </a:solidFill>
              </a:rPr>
              <a:t>End – to – End with  Blockchain</a:t>
            </a:r>
          </a:p>
        </p:txBody>
      </p:sp>
    </p:spTree>
    <p:extLst>
      <p:ext uri="{BB962C8B-B14F-4D97-AF65-F5344CB8AC3E}">
        <p14:creationId xmlns:p14="http://schemas.microsoft.com/office/powerpoint/2010/main" val="3230670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406384" y="295274"/>
            <a:ext cx="8186737" cy="488950"/>
          </a:xfrm>
        </p:spPr>
        <p:txBody>
          <a:bodyPr/>
          <a:lstStyle/>
          <a:p>
            <a:r>
              <a:rPr lang="en-US" dirty="0">
                <a:solidFill>
                  <a:schemeClr val="accent3"/>
                </a:solidFill>
                <a:latin typeface="Rockwell" panose="02060603020205020403" pitchFamily="18" charset="0"/>
              </a:rPr>
              <a:t>Differentiated Value Proposition </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16</a:t>
            </a:fld>
            <a:endParaRPr lang="en-US" dirty="0"/>
          </a:p>
        </p:txBody>
      </p:sp>
      <p:sp>
        <p:nvSpPr>
          <p:cNvPr id="2" name="TextBox 1"/>
          <p:cNvSpPr txBox="1"/>
          <p:nvPr/>
        </p:nvSpPr>
        <p:spPr>
          <a:xfrm>
            <a:off x="406384" y="973339"/>
            <a:ext cx="8397293" cy="4201150"/>
          </a:xfrm>
          <a:prstGeom prst="rect">
            <a:avLst/>
          </a:prstGeom>
          <a:noFill/>
        </p:spPr>
        <p:txBody>
          <a:bodyPr wrap="square" rtlCol="0">
            <a:spAutoFit/>
          </a:bodyPr>
          <a:lstStyle/>
          <a:p>
            <a:r>
              <a:rPr lang="en-US" sz="1500" b="1" dirty="0"/>
              <a:t>Low Cost:</a:t>
            </a:r>
            <a:endParaRPr lang="en-US" sz="1500" dirty="0"/>
          </a:p>
          <a:p>
            <a:r>
              <a:rPr lang="en-US" sz="1500" dirty="0"/>
              <a:t>Blockchain somehow cut the cost of doing businesses, powering processes and handling data.</a:t>
            </a:r>
          </a:p>
          <a:p>
            <a:r>
              <a:rPr lang="en-US" sz="1500" b="1" dirty="0"/>
              <a:t>Security:</a:t>
            </a:r>
            <a:endParaRPr lang="en-US" sz="1500" dirty="0"/>
          </a:p>
          <a:p>
            <a:r>
              <a:rPr lang="en-US" sz="1500" dirty="0"/>
              <a:t>Blockchain use cryptography to offer secure transaction channels, smart contracts and shared databases.</a:t>
            </a:r>
          </a:p>
          <a:p>
            <a:r>
              <a:rPr lang="en-US" sz="1500" b="1" dirty="0"/>
              <a:t>Privacy:</a:t>
            </a:r>
            <a:endParaRPr lang="en-US" sz="1500" dirty="0"/>
          </a:p>
          <a:p>
            <a:r>
              <a:rPr lang="en-US" sz="1500" dirty="0"/>
              <a:t>Blockchain afford their users privacy either by masking their real world identities or by denying access to those who are not party to a transaction.</a:t>
            </a:r>
          </a:p>
          <a:p>
            <a:r>
              <a:rPr lang="en-US" sz="1500" b="1" dirty="0"/>
              <a:t>Speed:</a:t>
            </a:r>
            <a:endParaRPr lang="en-US" sz="1500" dirty="0"/>
          </a:p>
          <a:p>
            <a:r>
              <a:rPr lang="en-US" sz="1500" dirty="0"/>
              <a:t>Blockchain add speed to transaction mostly by cutting out the middle persons and leveraging on a global network of nodes.</a:t>
            </a:r>
          </a:p>
          <a:p>
            <a:endParaRPr lang="en-US" sz="1500" dirty="0"/>
          </a:p>
          <a:p>
            <a:r>
              <a:rPr lang="en-US" sz="1400" b="1" dirty="0"/>
              <a:t>Open source assets</a:t>
            </a:r>
            <a:endParaRPr lang="en-US" sz="1400" dirty="0"/>
          </a:p>
          <a:p>
            <a:r>
              <a:rPr lang="en-US" sz="1400" dirty="0"/>
              <a:t>All blockchains act as virtual machine to run decentralized applications, which makes it unnecessary to buy or hire servers. Most of them are also designed to act as free to use databases.</a:t>
            </a:r>
          </a:p>
          <a:p>
            <a:endParaRPr lang="en-US" sz="1500" dirty="0"/>
          </a:p>
          <a:p>
            <a:endParaRPr lang="en-IN" sz="1500" dirty="0"/>
          </a:p>
          <a:p>
            <a:endParaRPr lang="en-IN" sz="1500" dirty="0"/>
          </a:p>
        </p:txBody>
      </p:sp>
    </p:spTree>
    <p:extLst>
      <p:ext uri="{BB962C8B-B14F-4D97-AF65-F5344CB8AC3E}">
        <p14:creationId xmlns:p14="http://schemas.microsoft.com/office/powerpoint/2010/main" val="298887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Target Market</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17</a:t>
            </a:fld>
            <a:endParaRPr lang="en-US" dirty="0"/>
          </a:p>
        </p:txBody>
      </p:sp>
      <p:pic>
        <p:nvPicPr>
          <p:cNvPr id="4" name="Picture 3"/>
          <p:cNvPicPr>
            <a:picLocks noChangeAspect="1"/>
          </p:cNvPicPr>
          <p:nvPr/>
        </p:nvPicPr>
        <p:blipFill>
          <a:blip r:embed="rId3"/>
          <a:stretch>
            <a:fillRect/>
          </a:stretch>
        </p:blipFill>
        <p:spPr>
          <a:xfrm>
            <a:off x="6376343" y="301080"/>
            <a:ext cx="2322057" cy="1425928"/>
          </a:xfrm>
          <a:prstGeom prst="rect">
            <a:avLst/>
          </a:prstGeom>
        </p:spPr>
      </p:pic>
      <p:sp>
        <p:nvSpPr>
          <p:cNvPr id="7" name="Rectangle 6"/>
          <p:cNvSpPr/>
          <p:nvPr/>
        </p:nvSpPr>
        <p:spPr>
          <a:xfrm>
            <a:off x="531813" y="1871038"/>
            <a:ext cx="8285019" cy="353943"/>
          </a:xfrm>
          <a:prstGeom prst="rect">
            <a:avLst/>
          </a:prstGeom>
        </p:spPr>
        <p:txBody>
          <a:bodyPr wrap="square">
            <a:spAutoFit/>
          </a:bodyPr>
          <a:lstStyle/>
          <a:p>
            <a:endParaRPr lang="en-US" dirty="0"/>
          </a:p>
        </p:txBody>
      </p:sp>
      <p:sp>
        <p:nvSpPr>
          <p:cNvPr id="3" name="TextBox 2"/>
          <p:cNvSpPr txBox="1"/>
          <p:nvPr/>
        </p:nvSpPr>
        <p:spPr>
          <a:xfrm>
            <a:off x="399661" y="1727008"/>
            <a:ext cx="7580557" cy="2708434"/>
          </a:xfrm>
          <a:prstGeom prst="rect">
            <a:avLst/>
          </a:prstGeom>
          <a:noFill/>
        </p:spPr>
        <p:txBody>
          <a:bodyPr wrap="square" rtlCol="0">
            <a:spAutoFit/>
          </a:bodyPr>
          <a:lstStyle/>
          <a:p>
            <a:r>
              <a:rPr lang="en-US" dirty="0"/>
              <a:t>Entrepreneurs, small and medium size businesses try very hard at the start to make their businesses work, they sometimes jump or find themselves in these type of sales arrangements in order to complete sales of their products. The payment terms may not always be favorable to them but that’s business and they need to sell their goods or services to keep the business from going under. This sometimes causes what is known as a cash flow problem if the seller of the goods or services needs the money sooner to pay other things like wages, suppliers or other types of business expenses.</a:t>
            </a:r>
          </a:p>
          <a:p>
            <a:pPr marL="285750" indent="-285750">
              <a:buFont typeface="Wingdings" panose="05000000000000000000" pitchFamily="2" charset="2"/>
              <a:buChar char="q"/>
            </a:pPr>
            <a:r>
              <a:rPr lang="en-US" dirty="0"/>
              <a:t>Finally targeting entrepreneurs, common people as investors for </a:t>
            </a:r>
            <a:r>
              <a:rPr lang="en-US"/>
              <a:t>Invoice Financing (starting </a:t>
            </a:r>
            <a:r>
              <a:rPr lang="en-US" dirty="0"/>
              <a:t>from 10,000) </a:t>
            </a:r>
          </a:p>
        </p:txBody>
      </p:sp>
    </p:spTree>
    <p:extLst>
      <p:ext uri="{BB962C8B-B14F-4D97-AF65-F5344CB8AC3E}">
        <p14:creationId xmlns:p14="http://schemas.microsoft.com/office/powerpoint/2010/main" val="3744068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6600" b="1" dirty="0">
                <a:latin typeface="Rockwell" panose="02060603020205020403" pitchFamily="18" charset="0"/>
              </a:rPr>
              <a:t>DEMO</a:t>
            </a:r>
          </a:p>
        </p:txBody>
      </p:sp>
      <p:sp>
        <p:nvSpPr>
          <p:cNvPr id="4" name="Slide Number Placeholder 3"/>
          <p:cNvSpPr>
            <a:spLocks noGrp="1"/>
          </p:cNvSpPr>
          <p:nvPr>
            <p:ph type="sldNum" sz="quarter" idx="4294967295"/>
          </p:nvPr>
        </p:nvSpPr>
        <p:spPr>
          <a:xfrm>
            <a:off x="8393113" y="4856163"/>
            <a:ext cx="750887" cy="274637"/>
          </a:xfrm>
          <a:prstGeom prst="rect">
            <a:avLst/>
          </a:prstGeom>
        </p:spPr>
        <p:txBody>
          <a:bodyPr anchor="ctr"/>
          <a:lstStyle/>
          <a:p>
            <a:pPr algn="ctr"/>
            <a:r>
              <a:rPr lang="en-US" sz="1000" dirty="0">
                <a:solidFill>
                  <a:schemeClr val="bg1"/>
                </a:solidFill>
              </a:rPr>
              <a:t> </a:t>
            </a:r>
            <a:fld id="{110FD68B-4EE4-9D43-89F2-B87D6C9CEE3A}" type="slidenum">
              <a:rPr lang="en-US" sz="1000">
                <a:solidFill>
                  <a:schemeClr val="bg1"/>
                </a:solidFill>
              </a:rPr>
              <a:pPr algn="ctr"/>
              <a:t>18</a:t>
            </a:fld>
            <a:endParaRPr lang="en-US" sz="1000" dirty="0">
              <a:solidFill>
                <a:schemeClr val="bg1"/>
              </a:solidFill>
            </a:endParaRPr>
          </a:p>
        </p:txBody>
      </p:sp>
    </p:spTree>
    <p:extLst>
      <p:ext uri="{BB962C8B-B14F-4D97-AF65-F5344CB8AC3E}">
        <p14:creationId xmlns:p14="http://schemas.microsoft.com/office/powerpoint/2010/main" val="125626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ctr"/>
            <a:r>
              <a:rPr lang="en-US"/>
              <a:t> </a:t>
            </a:r>
            <a:fld id="{110FD68B-4EE4-9D43-89F2-B87D6C9CEE3A}" type="slidenum">
              <a:rPr lang="en-US" smtClean="0"/>
              <a:pPr algn="ctr"/>
              <a:t>19</a:t>
            </a:fld>
            <a:endParaRPr lang="en-US" dirty="0"/>
          </a:p>
        </p:txBody>
      </p:sp>
      <p:pic>
        <p:nvPicPr>
          <p:cNvPr id="3" name="Picture 2"/>
          <p:cNvPicPr>
            <a:picLocks noChangeAspect="1"/>
          </p:cNvPicPr>
          <p:nvPr/>
        </p:nvPicPr>
        <p:blipFill>
          <a:blip r:embed="rId2"/>
          <a:stretch>
            <a:fillRect/>
          </a:stretch>
        </p:blipFill>
        <p:spPr>
          <a:xfrm>
            <a:off x="646545" y="0"/>
            <a:ext cx="7869382" cy="4855773"/>
          </a:xfrm>
          <a:prstGeom prst="rect">
            <a:avLst/>
          </a:prstGeom>
        </p:spPr>
      </p:pic>
    </p:spTree>
    <p:extLst>
      <p:ext uri="{BB962C8B-B14F-4D97-AF65-F5344CB8AC3E}">
        <p14:creationId xmlns:p14="http://schemas.microsoft.com/office/powerpoint/2010/main" val="2018210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2</a:t>
            </a:fld>
            <a:endParaRPr lang="en-US" dirty="0"/>
          </a:p>
        </p:txBody>
      </p:sp>
      <p:sp>
        <p:nvSpPr>
          <p:cNvPr id="9" name="TextBox 8"/>
          <p:cNvSpPr txBox="1"/>
          <p:nvPr/>
        </p:nvSpPr>
        <p:spPr>
          <a:xfrm>
            <a:off x="572653" y="1437971"/>
            <a:ext cx="3847528" cy="2677656"/>
          </a:xfrm>
          <a:prstGeom prst="rect">
            <a:avLst/>
          </a:prstGeom>
          <a:noFill/>
        </p:spPr>
        <p:txBody>
          <a:bodyPr wrap="none" rtlCol="0">
            <a:spAutoFit/>
          </a:bodyPr>
          <a:lstStyle/>
          <a:p>
            <a:r>
              <a:rPr lang="en-US" sz="1400" b="1" dirty="0"/>
              <a:t>Name: Narendranath Reddy Thota</a:t>
            </a:r>
          </a:p>
          <a:p>
            <a:endParaRPr lang="en-US" sz="1400" b="1" dirty="0"/>
          </a:p>
          <a:p>
            <a:pPr marL="285750" indent="-285750">
              <a:buFont typeface="Wingdings" panose="05000000000000000000" pitchFamily="2" charset="2"/>
              <a:buChar char="v"/>
            </a:pPr>
            <a:r>
              <a:rPr lang="en-US" sz="1400" b="1" dirty="0"/>
              <a:t>Trainer from Gamma</a:t>
            </a:r>
          </a:p>
          <a:p>
            <a:pPr marL="285750" indent="-285750">
              <a:buFont typeface="Wingdings" panose="05000000000000000000" pitchFamily="2" charset="2"/>
              <a:buChar char="v"/>
            </a:pPr>
            <a:r>
              <a:rPr lang="en-US" sz="1400" b="1" dirty="0"/>
              <a:t>Blockchain Full Stack Developer</a:t>
            </a:r>
          </a:p>
          <a:p>
            <a:pPr marL="285750" indent="-285750">
              <a:buFont typeface="Wingdings" panose="05000000000000000000" pitchFamily="2" charset="2"/>
              <a:buChar char="v"/>
            </a:pPr>
            <a:r>
              <a:rPr lang="en-US" sz="1400" b="1" dirty="0"/>
              <a:t>Technology Analyst Micro services </a:t>
            </a:r>
          </a:p>
          <a:p>
            <a:pPr marL="285750" indent="-285750">
              <a:buFont typeface="Wingdings" panose="05000000000000000000" pitchFamily="2" charset="2"/>
              <a:buChar char="v"/>
            </a:pPr>
            <a:r>
              <a:rPr lang="en-US" sz="1400" b="1" dirty="0"/>
              <a:t>Technology Speaker</a:t>
            </a:r>
          </a:p>
          <a:p>
            <a:pPr marL="285750" indent="-285750">
              <a:buFont typeface="Wingdings" panose="05000000000000000000" pitchFamily="2" charset="2"/>
              <a:buChar char="v"/>
            </a:pPr>
            <a:endParaRPr lang="en-US" sz="1400" b="1" dirty="0"/>
          </a:p>
          <a:p>
            <a:r>
              <a:rPr lang="en-US" sz="1400" b="1" dirty="0"/>
              <a:t>UID: U54886, MAERSK	</a:t>
            </a:r>
            <a:endParaRPr lang="en-US" sz="1400" dirty="0"/>
          </a:p>
          <a:p>
            <a:r>
              <a:rPr lang="en-US" sz="1400" b="1" dirty="0"/>
              <a:t>Email: narendranath.thota@ust-global.com</a:t>
            </a:r>
            <a:endParaRPr lang="en-US" sz="1400" dirty="0"/>
          </a:p>
          <a:p>
            <a:endParaRPr lang="en-US" sz="1400" dirty="0"/>
          </a:p>
          <a:p>
            <a:r>
              <a:rPr lang="en-US" sz="1400" dirty="0">
                <a:hlinkClick r:id="rId3"/>
              </a:rPr>
              <a:t>https://www.developerweekend.org/</a:t>
            </a:r>
            <a:endParaRPr lang="en-US" sz="1400" dirty="0"/>
          </a:p>
          <a:p>
            <a:endParaRPr lang="en-US" sz="14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3631" y="801049"/>
            <a:ext cx="2497423" cy="3305170"/>
          </a:xfrm>
          <a:prstGeom prst="rect">
            <a:avLst/>
          </a:prstGeom>
        </p:spPr>
      </p:pic>
    </p:spTree>
    <p:extLst>
      <p:ext uri="{BB962C8B-B14F-4D97-AF65-F5344CB8AC3E}">
        <p14:creationId xmlns:p14="http://schemas.microsoft.com/office/powerpoint/2010/main" val="712201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20</a:t>
            </a:fld>
            <a:endParaRPr lang="en-US" dirty="0"/>
          </a:p>
        </p:txBody>
      </p:sp>
      <p:pic>
        <p:nvPicPr>
          <p:cNvPr id="6" name="Picture 5"/>
          <p:cNvPicPr>
            <a:picLocks noChangeAspect="1"/>
          </p:cNvPicPr>
          <p:nvPr/>
        </p:nvPicPr>
        <p:blipFill>
          <a:blip r:embed="rId3"/>
          <a:stretch>
            <a:fillRect/>
          </a:stretch>
        </p:blipFill>
        <p:spPr>
          <a:xfrm>
            <a:off x="0" y="-748146"/>
            <a:ext cx="9144000" cy="6059055"/>
          </a:xfrm>
          <a:prstGeom prst="rect">
            <a:avLst/>
          </a:prstGeom>
        </p:spPr>
      </p:pic>
    </p:spTree>
    <p:extLst>
      <p:ext uri="{BB962C8B-B14F-4D97-AF65-F5344CB8AC3E}">
        <p14:creationId xmlns:p14="http://schemas.microsoft.com/office/powerpoint/2010/main" val="3507121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ctr"/>
            <a:r>
              <a:rPr lang="en-US"/>
              <a:t> </a:t>
            </a:r>
            <a:fld id="{110FD68B-4EE4-9D43-89F2-B87D6C9CEE3A}" type="slidenum">
              <a:rPr lang="en-US" smtClean="0"/>
              <a:pPr algn="ctr"/>
              <a:t>21</a:t>
            </a:fld>
            <a:endParaRPr lang="en-US" dirty="0"/>
          </a:p>
        </p:txBody>
      </p:sp>
      <p:pic>
        <p:nvPicPr>
          <p:cNvPr id="8" name="Picture 7"/>
          <p:cNvPicPr>
            <a:picLocks noChangeAspect="1"/>
          </p:cNvPicPr>
          <p:nvPr/>
        </p:nvPicPr>
        <p:blipFill>
          <a:blip r:embed="rId2"/>
          <a:stretch>
            <a:fillRect/>
          </a:stretch>
        </p:blipFill>
        <p:spPr>
          <a:xfrm>
            <a:off x="1" y="0"/>
            <a:ext cx="9144000" cy="5317259"/>
          </a:xfrm>
          <a:prstGeom prst="rect">
            <a:avLst/>
          </a:prstGeom>
        </p:spPr>
      </p:pic>
    </p:spTree>
    <p:extLst>
      <p:ext uri="{BB962C8B-B14F-4D97-AF65-F5344CB8AC3E}">
        <p14:creationId xmlns:p14="http://schemas.microsoft.com/office/powerpoint/2010/main" val="972089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ctr"/>
            <a:r>
              <a:rPr lang="en-US"/>
              <a:t> </a:t>
            </a:r>
            <a:fld id="{110FD68B-4EE4-9D43-89F2-B87D6C9CEE3A}" type="slidenum">
              <a:rPr lang="en-US" smtClean="0"/>
              <a:pPr algn="ctr"/>
              <a:t>22</a:t>
            </a:fld>
            <a:endParaRPr lang="en-US" dirty="0"/>
          </a:p>
        </p:txBody>
      </p:sp>
      <p:pic>
        <p:nvPicPr>
          <p:cNvPr id="5" name="Picture 4"/>
          <p:cNvPicPr>
            <a:picLocks noChangeAspect="1"/>
          </p:cNvPicPr>
          <p:nvPr/>
        </p:nvPicPr>
        <p:blipFill>
          <a:blip r:embed="rId2"/>
          <a:stretch>
            <a:fillRect/>
          </a:stretch>
        </p:blipFill>
        <p:spPr>
          <a:xfrm>
            <a:off x="0" y="-480292"/>
            <a:ext cx="9144000" cy="5920509"/>
          </a:xfrm>
          <a:prstGeom prst="rect">
            <a:avLst/>
          </a:prstGeom>
        </p:spPr>
      </p:pic>
    </p:spTree>
    <p:extLst>
      <p:ext uri="{BB962C8B-B14F-4D97-AF65-F5344CB8AC3E}">
        <p14:creationId xmlns:p14="http://schemas.microsoft.com/office/powerpoint/2010/main" val="1482622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23</a:t>
            </a:fld>
            <a:endParaRPr lang="en-US" dirty="0"/>
          </a:p>
        </p:txBody>
      </p:sp>
      <p:pic>
        <p:nvPicPr>
          <p:cNvPr id="2" name="Picture 1"/>
          <p:cNvPicPr>
            <a:picLocks noChangeAspect="1"/>
          </p:cNvPicPr>
          <p:nvPr/>
        </p:nvPicPr>
        <p:blipFill>
          <a:blip r:embed="rId3"/>
          <a:stretch>
            <a:fillRect/>
          </a:stretch>
        </p:blipFill>
        <p:spPr>
          <a:xfrm>
            <a:off x="0" y="0"/>
            <a:ext cx="9144000" cy="5130410"/>
          </a:xfrm>
          <a:prstGeom prst="rect">
            <a:avLst/>
          </a:prstGeom>
        </p:spPr>
      </p:pic>
    </p:spTree>
    <p:extLst>
      <p:ext uri="{BB962C8B-B14F-4D97-AF65-F5344CB8AC3E}">
        <p14:creationId xmlns:p14="http://schemas.microsoft.com/office/powerpoint/2010/main" val="233985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ctr"/>
            <a:r>
              <a:rPr lang="en-US"/>
              <a:t> </a:t>
            </a:r>
            <a:fld id="{110FD68B-4EE4-9D43-89F2-B87D6C9CEE3A}" type="slidenum">
              <a:rPr lang="en-US" smtClean="0"/>
              <a:pPr algn="ctr"/>
              <a:t>24</a:t>
            </a:fld>
            <a:endParaRPr lang="en-US" dirty="0"/>
          </a:p>
        </p:txBody>
      </p:sp>
      <p:pic>
        <p:nvPicPr>
          <p:cNvPr id="5" name="Picture 4"/>
          <p:cNvPicPr>
            <a:picLocks noChangeAspect="1"/>
          </p:cNvPicPr>
          <p:nvPr/>
        </p:nvPicPr>
        <p:blipFill>
          <a:blip r:embed="rId2"/>
          <a:stretch>
            <a:fillRect/>
          </a:stretch>
        </p:blipFill>
        <p:spPr>
          <a:xfrm>
            <a:off x="0" y="0"/>
            <a:ext cx="9144000" cy="5299962"/>
          </a:xfrm>
          <a:prstGeom prst="rect">
            <a:avLst/>
          </a:prstGeom>
        </p:spPr>
      </p:pic>
    </p:spTree>
    <p:extLst>
      <p:ext uri="{BB962C8B-B14F-4D97-AF65-F5344CB8AC3E}">
        <p14:creationId xmlns:p14="http://schemas.microsoft.com/office/powerpoint/2010/main" val="1059563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lgn="ctr"/>
            <a:r>
              <a:rPr lang="en-US"/>
              <a:t> </a:t>
            </a:r>
            <a:fld id="{110FD68B-4EE4-9D43-89F2-B87D6C9CEE3A}" type="slidenum">
              <a:rPr lang="en-US" smtClean="0"/>
              <a:pPr algn="ctr"/>
              <a:t>25</a:t>
            </a:fld>
            <a:endParaRPr lang="en-US" dirty="0"/>
          </a:p>
        </p:txBody>
      </p:sp>
      <p:pic>
        <p:nvPicPr>
          <p:cNvPr id="5" name="Picture 4"/>
          <p:cNvPicPr>
            <a:picLocks noChangeAspect="1"/>
          </p:cNvPicPr>
          <p:nvPr/>
        </p:nvPicPr>
        <p:blipFill>
          <a:blip r:embed="rId2"/>
          <a:stretch>
            <a:fillRect/>
          </a:stretch>
        </p:blipFill>
        <p:spPr>
          <a:xfrm>
            <a:off x="0" y="0"/>
            <a:ext cx="9144000" cy="4855773"/>
          </a:xfrm>
          <a:prstGeom prst="rect">
            <a:avLst/>
          </a:prstGeom>
        </p:spPr>
      </p:pic>
    </p:spTree>
    <p:extLst>
      <p:ext uri="{BB962C8B-B14F-4D97-AF65-F5344CB8AC3E}">
        <p14:creationId xmlns:p14="http://schemas.microsoft.com/office/powerpoint/2010/main" val="668085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633413" y="493568"/>
            <a:ext cx="8186737" cy="488950"/>
          </a:xfrm>
        </p:spPr>
        <p:txBody>
          <a:bodyPr/>
          <a:lstStyle/>
          <a:p>
            <a:r>
              <a:rPr lang="en-US" dirty="0"/>
              <a:t>Future Functionalities </a:t>
            </a:r>
          </a:p>
        </p:txBody>
      </p:sp>
      <p:sp>
        <p:nvSpPr>
          <p:cNvPr id="4" name="Slide Number Placeholder 3"/>
          <p:cNvSpPr>
            <a:spLocks noGrp="1"/>
          </p:cNvSpPr>
          <p:nvPr>
            <p:ph type="sldNum" sz="quarter" idx="11"/>
          </p:nvPr>
        </p:nvSpPr>
        <p:spPr/>
        <p:txBody>
          <a:bodyPr/>
          <a:lstStyle/>
          <a:p>
            <a:pPr algn="ctr"/>
            <a:r>
              <a:rPr lang="en-US"/>
              <a:t> </a:t>
            </a:r>
            <a:fld id="{110FD68B-4EE4-9D43-89F2-B87D6C9CEE3A}" type="slidenum">
              <a:rPr lang="en-US" smtClean="0"/>
              <a:pPr algn="ctr"/>
              <a:t>26</a:t>
            </a:fld>
            <a:endParaRPr lang="en-US" dirty="0"/>
          </a:p>
        </p:txBody>
      </p:sp>
      <p:sp>
        <p:nvSpPr>
          <p:cNvPr id="5" name="TextBox 4"/>
          <p:cNvSpPr txBox="1"/>
          <p:nvPr/>
        </p:nvSpPr>
        <p:spPr>
          <a:xfrm>
            <a:off x="1049050" y="1777854"/>
            <a:ext cx="5376087" cy="1138773"/>
          </a:xfrm>
          <a:prstGeom prst="rect">
            <a:avLst/>
          </a:prstGeom>
          <a:noFill/>
        </p:spPr>
        <p:txBody>
          <a:bodyPr wrap="none" rtlCol="0">
            <a:spAutoFit/>
          </a:bodyPr>
          <a:lstStyle/>
          <a:p>
            <a:pPr marL="285750" indent="-285750">
              <a:buFont typeface="Arial" panose="020B0604020202020204" pitchFamily="34" charset="0"/>
              <a:buChar char="•"/>
            </a:pPr>
            <a:r>
              <a:rPr lang="en-US" dirty="0"/>
              <a:t>JWT for authentication ( storing tokens in session) </a:t>
            </a:r>
          </a:p>
          <a:p>
            <a:pPr marL="285750" indent="-285750">
              <a:buFont typeface="Arial" panose="020B0604020202020204" pitchFamily="34" charset="0"/>
              <a:buChar char="•"/>
            </a:pPr>
            <a:r>
              <a:rPr lang="en-US" dirty="0"/>
              <a:t>Replace Mongo dB </a:t>
            </a:r>
            <a:r>
              <a:rPr lang="en-US"/>
              <a:t>with IPFS</a:t>
            </a:r>
            <a:endParaRPr lang="en-US" dirty="0"/>
          </a:p>
          <a:p>
            <a:pPr marL="285750" indent="-285750">
              <a:buFont typeface="Arial" panose="020B0604020202020204" pitchFamily="34" charset="0"/>
              <a:buChar char="•"/>
            </a:pPr>
            <a:r>
              <a:rPr lang="en-US" dirty="0"/>
              <a:t>Maintain a consortium Blockchain for IFB</a:t>
            </a:r>
          </a:p>
          <a:p>
            <a:endParaRPr lang="en-US" dirty="0"/>
          </a:p>
        </p:txBody>
      </p:sp>
    </p:spTree>
    <p:extLst>
      <p:ext uri="{BB962C8B-B14F-4D97-AF65-F5344CB8AC3E}">
        <p14:creationId xmlns:p14="http://schemas.microsoft.com/office/powerpoint/2010/main" val="40372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ROI</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27</a:t>
            </a:fld>
            <a:endParaRPr lang="en-US" dirty="0"/>
          </a:p>
        </p:txBody>
      </p:sp>
      <p:sp>
        <p:nvSpPr>
          <p:cNvPr id="2" name="Rectangle 1"/>
          <p:cNvSpPr/>
          <p:nvPr/>
        </p:nvSpPr>
        <p:spPr>
          <a:xfrm>
            <a:off x="531813" y="720844"/>
            <a:ext cx="4435830" cy="400110"/>
          </a:xfrm>
          <a:prstGeom prst="rect">
            <a:avLst/>
          </a:prstGeom>
        </p:spPr>
        <p:txBody>
          <a:bodyPr wrap="none">
            <a:spAutoFit/>
          </a:bodyPr>
          <a:lstStyle/>
          <a:p>
            <a:r>
              <a:rPr lang="en-US" sz="2000"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Show ROI for UST and for customer</a:t>
            </a:r>
            <a:endParaRPr lang="en-US" sz="2000" dirty="0">
              <a:solidFill>
                <a:schemeClr val="accent6"/>
              </a:solidFill>
              <a:latin typeface="Century Gothic" panose="020B0502020202020204" pitchFamily="34" charset="0"/>
            </a:endParaRPr>
          </a:p>
        </p:txBody>
      </p:sp>
      <p:sp>
        <p:nvSpPr>
          <p:cNvPr id="6" name="Rectangle 5"/>
          <p:cNvSpPr/>
          <p:nvPr/>
        </p:nvSpPr>
        <p:spPr>
          <a:xfrm>
            <a:off x="531813" y="1871038"/>
            <a:ext cx="8371604" cy="2185214"/>
          </a:xfrm>
          <a:prstGeom prst="rect">
            <a:avLst/>
          </a:prstGeom>
        </p:spPr>
        <p:txBody>
          <a:bodyPr wrap="square">
            <a:spAutoFit/>
          </a:bodyPr>
          <a:lstStyle/>
          <a:p>
            <a:r>
              <a:rPr lang="en-US" dirty="0">
                <a:latin typeface="medium-content-serif-font"/>
              </a:rPr>
              <a:t>Did you know that the invoice finance industry is self-regulated</a:t>
            </a:r>
          </a:p>
          <a:p>
            <a:endParaRPr lang="en-US" dirty="0">
              <a:latin typeface="medium-content-serif-font"/>
            </a:endParaRPr>
          </a:p>
          <a:p>
            <a:r>
              <a:rPr lang="en-US" dirty="0">
                <a:latin typeface="medium-content-serif-font"/>
              </a:rPr>
              <a:t>This means that anyone can lend money to businesses and you do not need a license to do that. I’ve often wondered in the past why this industry is dominated by banks and financial institutions and not by the people. The simple answer is capital. But that is all about to change with the arrival of IFB. I’m aiming to brake down the barriers to entry, giving everyone the opportunity to invest from as little as 10,000 and earn interest investors could only dream of.. A financial revolution is coming.</a:t>
            </a:r>
            <a:endParaRPr lang="en-US" dirty="0"/>
          </a:p>
        </p:txBody>
      </p:sp>
    </p:spTree>
    <p:extLst>
      <p:ext uri="{BB962C8B-B14F-4D97-AF65-F5344CB8AC3E}">
        <p14:creationId xmlns:p14="http://schemas.microsoft.com/office/powerpoint/2010/main" val="2171936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347086" y="633777"/>
            <a:ext cx="8186737" cy="488950"/>
          </a:xfrm>
        </p:spPr>
        <p:txBody>
          <a:bodyPr/>
          <a:lstStyle/>
          <a:p>
            <a:r>
              <a:rPr lang="en-US" dirty="0">
                <a:solidFill>
                  <a:schemeClr val="accent3"/>
                </a:solidFill>
                <a:latin typeface="Rockwell" panose="02060603020205020403" pitchFamily="18" charset="0"/>
              </a:rPr>
              <a:t>Vision and Roadmap</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28</a:t>
            </a:fld>
            <a:endParaRPr lang="en-US" dirty="0"/>
          </a:p>
        </p:txBody>
      </p:sp>
      <p:graphicFrame>
        <p:nvGraphicFramePr>
          <p:cNvPr id="3" name="Diagram 2"/>
          <p:cNvGraphicFramePr/>
          <p:nvPr>
            <p:extLst>
              <p:ext uri="{D42A27DB-BD31-4B8C-83A1-F6EECF244321}">
                <p14:modId xmlns:p14="http://schemas.microsoft.com/office/powerpoint/2010/main" val="2070973164"/>
              </p:ext>
            </p:extLst>
          </p:nvPr>
        </p:nvGraphicFramePr>
        <p:xfrm>
          <a:off x="79231" y="2171623"/>
          <a:ext cx="8058005" cy="2390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rotWithShape="1">
          <a:blip r:embed="rId8"/>
          <a:srcRect l="34525" t="21787" r="21427" b="21523"/>
          <a:stretch/>
        </p:blipFill>
        <p:spPr>
          <a:xfrm>
            <a:off x="5663756" y="337072"/>
            <a:ext cx="2473480" cy="1789799"/>
          </a:xfrm>
          <a:prstGeom prst="rect">
            <a:avLst/>
          </a:prstGeom>
        </p:spPr>
      </p:pic>
      <p:sp>
        <p:nvSpPr>
          <p:cNvPr id="2" name="TextBox 1"/>
          <p:cNvSpPr txBox="1"/>
          <p:nvPr/>
        </p:nvSpPr>
        <p:spPr>
          <a:xfrm>
            <a:off x="2179782" y="3231246"/>
            <a:ext cx="391454" cy="353943"/>
          </a:xfrm>
          <a:prstGeom prst="rect">
            <a:avLst/>
          </a:prstGeom>
          <a:noFill/>
        </p:spPr>
        <p:txBody>
          <a:bodyPr wrap="none" rtlCol="0">
            <a:spAutoFit/>
          </a:bodyPr>
          <a:lstStyle/>
          <a:p>
            <a:r>
              <a:rPr lang="en-US" dirty="0"/>
              <a:t>AI</a:t>
            </a:r>
          </a:p>
        </p:txBody>
      </p:sp>
      <p:sp>
        <p:nvSpPr>
          <p:cNvPr id="4" name="TextBox 3"/>
          <p:cNvSpPr txBox="1"/>
          <p:nvPr/>
        </p:nvSpPr>
        <p:spPr>
          <a:xfrm>
            <a:off x="3578280" y="3231245"/>
            <a:ext cx="1059906" cy="353943"/>
          </a:xfrm>
          <a:prstGeom prst="rect">
            <a:avLst/>
          </a:prstGeom>
          <a:noFill/>
        </p:spPr>
        <p:txBody>
          <a:bodyPr wrap="none" rtlCol="0">
            <a:spAutoFit/>
          </a:bodyPr>
          <a:lstStyle/>
          <a:p>
            <a:r>
              <a:rPr lang="en-US" dirty="0"/>
              <a:t>Chabot's</a:t>
            </a:r>
          </a:p>
        </p:txBody>
      </p:sp>
    </p:spTree>
    <p:extLst>
      <p:ext uri="{BB962C8B-B14F-4D97-AF65-F5344CB8AC3E}">
        <p14:creationId xmlns:p14="http://schemas.microsoft.com/office/powerpoint/2010/main" val="3669340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ROI</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29</a:t>
            </a:fld>
            <a:endParaRPr lang="en-US" dirty="0"/>
          </a:p>
        </p:txBody>
      </p:sp>
      <p:sp>
        <p:nvSpPr>
          <p:cNvPr id="2" name="Rectangle 1"/>
          <p:cNvSpPr/>
          <p:nvPr/>
        </p:nvSpPr>
        <p:spPr>
          <a:xfrm>
            <a:off x="531813" y="720844"/>
            <a:ext cx="4435830" cy="400110"/>
          </a:xfrm>
          <a:prstGeom prst="rect">
            <a:avLst/>
          </a:prstGeom>
        </p:spPr>
        <p:txBody>
          <a:bodyPr wrap="none">
            <a:spAutoFit/>
          </a:bodyPr>
          <a:lstStyle/>
          <a:p>
            <a:r>
              <a:rPr lang="en-US" sz="2000" dirty="0">
                <a:solidFill>
                  <a:schemeClr val="accent6"/>
                </a:solidFill>
                <a:latin typeface="Century Gothic" panose="020B0502020202020204" pitchFamily="34" charset="0"/>
                <a:ea typeface="Calibri" panose="020F0502020204030204" pitchFamily="34" charset="0"/>
                <a:cs typeface="Times New Roman" panose="02020603050405020304" pitchFamily="18" charset="0"/>
              </a:rPr>
              <a:t>Show ROI for UST and for customer</a:t>
            </a:r>
            <a:endParaRPr lang="en-US" sz="2000" dirty="0">
              <a:solidFill>
                <a:schemeClr val="accent6"/>
              </a:solidFill>
              <a:latin typeface="Century Gothic" panose="020B0502020202020204" pitchFamily="34" charset="0"/>
            </a:endParaRPr>
          </a:p>
        </p:txBody>
      </p:sp>
      <p:pic>
        <p:nvPicPr>
          <p:cNvPr id="4" name="Picture 3"/>
          <p:cNvPicPr>
            <a:picLocks noChangeAspect="1"/>
          </p:cNvPicPr>
          <p:nvPr/>
        </p:nvPicPr>
        <p:blipFill>
          <a:blip r:embed="rId3"/>
          <a:stretch>
            <a:fillRect/>
          </a:stretch>
        </p:blipFill>
        <p:spPr>
          <a:xfrm>
            <a:off x="683392" y="1704537"/>
            <a:ext cx="3157087" cy="2836026"/>
          </a:xfrm>
          <a:prstGeom prst="rect">
            <a:avLst/>
          </a:prstGeom>
        </p:spPr>
      </p:pic>
      <p:pic>
        <p:nvPicPr>
          <p:cNvPr id="22" name="Picture 21"/>
          <p:cNvPicPr>
            <a:picLocks noChangeAspect="1"/>
          </p:cNvPicPr>
          <p:nvPr/>
        </p:nvPicPr>
        <p:blipFill>
          <a:blip r:embed="rId4"/>
          <a:stretch>
            <a:fillRect/>
          </a:stretch>
        </p:blipFill>
        <p:spPr>
          <a:xfrm>
            <a:off x="5780469" y="1704537"/>
            <a:ext cx="3134931" cy="2829408"/>
          </a:xfrm>
          <a:prstGeom prst="rect">
            <a:avLst/>
          </a:prstGeom>
        </p:spPr>
      </p:pic>
      <p:sp>
        <p:nvSpPr>
          <p:cNvPr id="23" name="TextBox 22"/>
          <p:cNvSpPr txBox="1"/>
          <p:nvPr/>
        </p:nvSpPr>
        <p:spPr>
          <a:xfrm>
            <a:off x="1422602" y="2447149"/>
            <a:ext cx="2031325" cy="1015663"/>
          </a:xfrm>
          <a:prstGeom prst="rect">
            <a:avLst/>
          </a:prstGeom>
          <a:noFill/>
        </p:spPr>
        <p:txBody>
          <a:bodyPr wrap="none" rtlCol="0">
            <a:spAutoFit/>
          </a:bodyPr>
          <a:lstStyle/>
          <a:p>
            <a:r>
              <a:rPr lang="en-US" sz="6000" dirty="0">
                <a:solidFill>
                  <a:prstClr val="white"/>
                </a:solidFill>
                <a:effectLst>
                  <a:outerShdw blurRad="38100" dist="38100" dir="2700000" algn="tl">
                    <a:srgbClr val="000000">
                      <a:alpha val="43137"/>
                    </a:srgbClr>
                  </a:outerShdw>
                </a:effectLst>
                <a:latin typeface="Impact" panose="020B0806030902050204" pitchFamily="34" charset="0"/>
              </a:rPr>
              <a:t>$x M?</a:t>
            </a:r>
          </a:p>
        </p:txBody>
      </p:sp>
      <p:sp>
        <p:nvSpPr>
          <p:cNvPr id="24" name="TextBox 23"/>
          <p:cNvSpPr txBox="1"/>
          <p:nvPr/>
        </p:nvSpPr>
        <p:spPr>
          <a:xfrm>
            <a:off x="6566102" y="2447148"/>
            <a:ext cx="2042547" cy="1015663"/>
          </a:xfrm>
          <a:prstGeom prst="rect">
            <a:avLst/>
          </a:prstGeom>
          <a:noFill/>
        </p:spPr>
        <p:txBody>
          <a:bodyPr wrap="none" rtlCol="0">
            <a:spAutoFit/>
          </a:bodyPr>
          <a:lstStyle/>
          <a:p>
            <a:r>
              <a:rPr lang="en-US" sz="6000" dirty="0">
                <a:solidFill>
                  <a:prstClr val="white"/>
                </a:solidFill>
                <a:effectLst>
                  <a:outerShdw blurRad="38100" dist="38100" dir="2700000" algn="tl">
                    <a:srgbClr val="000000">
                      <a:alpha val="43137"/>
                    </a:srgbClr>
                  </a:outerShdw>
                </a:effectLst>
                <a:latin typeface="Impact" panose="020B0806030902050204" pitchFamily="34" charset="0"/>
              </a:rPr>
              <a:t>$y M?</a:t>
            </a:r>
          </a:p>
        </p:txBody>
      </p:sp>
    </p:spTree>
    <p:extLst>
      <p:ext uri="{BB962C8B-B14F-4D97-AF65-F5344CB8AC3E}">
        <p14:creationId xmlns:p14="http://schemas.microsoft.com/office/powerpoint/2010/main" val="37968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lgn="ctr">
              <a:defRPr/>
            </a:pPr>
            <a:fld id="{A85E9118-4525-4620-91B5-75B9750E007A}" type="slidenum">
              <a:rPr lang="en-US" smtClean="0"/>
              <a:pPr algn="ctr">
                <a:defRPr/>
              </a:pPr>
              <a:t>3</a:t>
            </a:fld>
            <a:endParaRPr lang="en-US" dirty="0"/>
          </a:p>
        </p:txBody>
      </p:sp>
      <p:pic>
        <p:nvPicPr>
          <p:cNvPr id="6" name="Picture 5" descr="Image result for arrows">
            <a:extLst>
              <a:ext uri="{FF2B5EF4-FFF2-40B4-BE49-F238E27FC236}">
                <a16:creationId xmlns:a16="http://schemas.microsoft.com/office/drawing/2014/main" id="{C2A73A80-0F75-4B5B-8B83-B059787DAD9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103041">
            <a:off x="4630272" y="153536"/>
            <a:ext cx="1205818" cy="1536907"/>
          </a:xfrm>
          <a:prstGeom prst="rect">
            <a:avLst/>
          </a:prstGeom>
          <a:noFill/>
          <a:ln>
            <a:noFill/>
          </a:ln>
        </p:spPr>
      </p:pic>
      <p:pic>
        <p:nvPicPr>
          <p:cNvPr id="7" name="Picture 6" descr="C:\Users\u54886\Desktop\Icoins\images (1).jpg">
            <a:extLst>
              <a:ext uri="{FF2B5EF4-FFF2-40B4-BE49-F238E27FC236}">
                <a16:creationId xmlns:a16="http://schemas.microsoft.com/office/drawing/2014/main" id="{448CA0D7-5373-4394-8046-38AF40D9CB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571707" y="1499924"/>
            <a:ext cx="2119307" cy="1765921"/>
          </a:xfrm>
          <a:prstGeom prst="rect">
            <a:avLst/>
          </a:prstGeom>
          <a:noFill/>
          <a:ln>
            <a:noFill/>
          </a:ln>
        </p:spPr>
      </p:pic>
      <p:pic>
        <p:nvPicPr>
          <p:cNvPr id="9" name="Picture 8" descr="C:\Users\u54886\Desktop\Icoins\images (2).jpg">
            <a:extLst>
              <a:ext uri="{FF2B5EF4-FFF2-40B4-BE49-F238E27FC236}">
                <a16:creationId xmlns:a16="http://schemas.microsoft.com/office/drawing/2014/main" id="{B77BD6E8-8953-409C-A140-3DAE78BFF3A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582909" y="229671"/>
            <a:ext cx="1770485" cy="893509"/>
          </a:xfrm>
          <a:prstGeom prst="rect">
            <a:avLst/>
          </a:prstGeom>
          <a:noFill/>
          <a:ln>
            <a:noFill/>
          </a:ln>
        </p:spPr>
      </p:pic>
      <p:pic>
        <p:nvPicPr>
          <p:cNvPr id="11" name="Picture 10" descr="Image result for arrows">
            <a:extLst>
              <a:ext uri="{FF2B5EF4-FFF2-40B4-BE49-F238E27FC236}">
                <a16:creationId xmlns:a16="http://schemas.microsoft.com/office/drawing/2014/main" id="{A0BF93E6-66BC-413E-A6C8-CB96E917FF3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7057546">
            <a:off x="4480130" y="1432463"/>
            <a:ext cx="1263410" cy="1541183"/>
          </a:xfrm>
          <a:prstGeom prst="rect">
            <a:avLst/>
          </a:prstGeom>
          <a:noFill/>
          <a:ln>
            <a:noFill/>
          </a:ln>
        </p:spPr>
      </p:pic>
      <p:pic>
        <p:nvPicPr>
          <p:cNvPr id="4" name="Picture 3">
            <a:extLst>
              <a:ext uri="{FF2B5EF4-FFF2-40B4-BE49-F238E27FC236}">
                <a16:creationId xmlns:a16="http://schemas.microsoft.com/office/drawing/2014/main" id="{421C62A1-3E1C-4D9E-8CAF-EE6FADF540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1234" y="757421"/>
            <a:ext cx="1661929" cy="1661929"/>
          </a:xfrm>
          <a:prstGeom prst="rect">
            <a:avLst/>
          </a:prstGeom>
        </p:spPr>
      </p:pic>
      <p:sp>
        <p:nvSpPr>
          <p:cNvPr id="12" name="TextBox 11">
            <a:extLst>
              <a:ext uri="{FF2B5EF4-FFF2-40B4-BE49-F238E27FC236}">
                <a16:creationId xmlns:a16="http://schemas.microsoft.com/office/drawing/2014/main" id="{730EC1A2-C18A-4008-B14E-CF8B20280AF4}"/>
              </a:ext>
            </a:extLst>
          </p:cNvPr>
          <p:cNvSpPr txBox="1"/>
          <p:nvPr/>
        </p:nvSpPr>
        <p:spPr>
          <a:xfrm>
            <a:off x="5971881" y="2095607"/>
            <a:ext cx="2015295" cy="461665"/>
          </a:xfrm>
          <a:prstGeom prst="rect">
            <a:avLst/>
          </a:prstGeom>
          <a:noFill/>
        </p:spPr>
        <p:txBody>
          <a:bodyPr wrap="none" rtlCol="0">
            <a:spAutoFit/>
          </a:bodyPr>
          <a:lstStyle/>
          <a:p>
            <a:r>
              <a:rPr lang="en-US" sz="2400" dirty="0">
                <a:solidFill>
                  <a:schemeClr val="accent6"/>
                </a:solidFill>
                <a:latin typeface="Bodoni MT Black" panose="02070A03080606020203" pitchFamily="18" charset="0"/>
              </a:rPr>
              <a:t>TruthChain</a:t>
            </a:r>
          </a:p>
        </p:txBody>
      </p:sp>
      <p:pic>
        <p:nvPicPr>
          <p:cNvPr id="13" name="Picture 12" descr="C:\Users\u54886\Desktop\Icoins\download.png">
            <a:extLst>
              <a:ext uri="{FF2B5EF4-FFF2-40B4-BE49-F238E27FC236}">
                <a16:creationId xmlns:a16="http://schemas.microsoft.com/office/drawing/2014/main" id="{23564288-2538-41A9-B54F-721C64134E49}"/>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119624" y="3620190"/>
            <a:ext cx="1089520" cy="927696"/>
          </a:xfrm>
          <a:prstGeom prst="rect">
            <a:avLst/>
          </a:prstGeom>
          <a:noFill/>
          <a:ln>
            <a:noFill/>
          </a:ln>
        </p:spPr>
      </p:pic>
      <p:sp>
        <p:nvSpPr>
          <p:cNvPr id="17" name="TextBox 16">
            <a:extLst>
              <a:ext uri="{FF2B5EF4-FFF2-40B4-BE49-F238E27FC236}">
                <a16:creationId xmlns:a16="http://schemas.microsoft.com/office/drawing/2014/main" id="{F150FBD3-38F0-4DAE-84CC-67B9820BFF12}"/>
              </a:ext>
            </a:extLst>
          </p:cNvPr>
          <p:cNvSpPr txBox="1"/>
          <p:nvPr/>
        </p:nvSpPr>
        <p:spPr>
          <a:xfrm>
            <a:off x="5870504" y="4084038"/>
            <a:ext cx="1946367" cy="461665"/>
          </a:xfrm>
          <a:prstGeom prst="rect">
            <a:avLst/>
          </a:prstGeom>
          <a:noFill/>
        </p:spPr>
        <p:txBody>
          <a:bodyPr wrap="square" rtlCol="0">
            <a:spAutoFit/>
          </a:bodyPr>
          <a:lstStyle/>
          <a:p>
            <a:r>
              <a:rPr lang="en-US" sz="2400" dirty="0">
                <a:solidFill>
                  <a:schemeClr val="accent3">
                    <a:lumMod val="60000"/>
                    <a:lumOff val="40000"/>
                  </a:schemeClr>
                </a:solidFill>
                <a:latin typeface="Berlin Sans FB" panose="020E0602020502020306" pitchFamily="34" charset="0"/>
              </a:rPr>
              <a:t>Truth Articles </a:t>
            </a:r>
          </a:p>
        </p:txBody>
      </p:sp>
      <p:pic>
        <p:nvPicPr>
          <p:cNvPr id="1028" name="Picture 4" descr="Image result for arrows">
            <a:extLst>
              <a:ext uri="{FF2B5EF4-FFF2-40B4-BE49-F238E27FC236}">
                <a16:creationId xmlns:a16="http://schemas.microsoft.com/office/drawing/2014/main" id="{03131D1C-3B8A-4CB5-A525-155191925F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809896" y="2240577"/>
            <a:ext cx="2177280" cy="2177280"/>
          </a:xfrm>
          <a:prstGeom prst="rect">
            <a:avLst/>
          </a:prstGeom>
          <a:noFill/>
          <a:extLst>
            <a:ext uri="{909E8E84-426E-40DD-AFC4-6F175D3DCCD1}">
              <a14:hiddenFill xmlns:a14="http://schemas.microsoft.com/office/drawing/2010/main">
                <a:solidFill>
                  <a:srgbClr val="FFFFFF"/>
                </a:solidFill>
              </a14:hiddenFill>
            </a:ext>
          </a:extLst>
        </p:spPr>
      </p:pic>
      <p:sp>
        <p:nvSpPr>
          <p:cNvPr id="22" name="AutoShape 8" descr="Image result for arrows">
            <a:extLst>
              <a:ext uri="{FF2B5EF4-FFF2-40B4-BE49-F238E27FC236}">
                <a16:creationId xmlns:a16="http://schemas.microsoft.com/office/drawing/2014/main" id="{15DC1DB4-E212-4AA4-A356-716C9F90604F}"/>
              </a:ext>
            </a:extLst>
          </p:cNvPr>
          <p:cNvSpPr>
            <a:spLocks noChangeAspect="1" noChangeArrowheads="1"/>
          </p:cNvSpPr>
          <p:nvPr/>
        </p:nvSpPr>
        <p:spPr bwMode="auto">
          <a:xfrm>
            <a:off x="4419600" y="2419350"/>
            <a:ext cx="1160098" cy="11600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arrows">
            <a:extLst>
              <a:ext uri="{FF2B5EF4-FFF2-40B4-BE49-F238E27FC236}">
                <a16:creationId xmlns:a16="http://schemas.microsoft.com/office/drawing/2014/main" id="{056D2E85-F4E4-4AF0-930F-73492EB3FDE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15" y="1762876"/>
            <a:ext cx="867072" cy="86707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rrows">
            <a:extLst>
              <a:ext uri="{FF2B5EF4-FFF2-40B4-BE49-F238E27FC236}">
                <a16:creationId xmlns:a16="http://schemas.microsoft.com/office/drawing/2014/main" id="{39106521-4E1D-45E9-956B-78BA6F3352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988332">
            <a:off x="4710639" y="1287997"/>
            <a:ext cx="849566" cy="84956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29BC6168-7588-4BEB-B99D-27FAB16D945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6577" y="1366866"/>
            <a:ext cx="1952402" cy="200787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F6FE52B4-10F2-41F6-8A31-A325EA25D5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17" y="3181584"/>
            <a:ext cx="1593485" cy="1178324"/>
          </a:xfrm>
          <a:prstGeom prst="rect">
            <a:avLst/>
          </a:prstGeom>
        </p:spPr>
      </p:pic>
    </p:spTree>
    <p:extLst>
      <p:ext uri="{BB962C8B-B14F-4D97-AF65-F5344CB8AC3E}">
        <p14:creationId xmlns:p14="http://schemas.microsoft.com/office/powerpoint/2010/main" val="24133123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Competition</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30</a:t>
            </a:fld>
            <a:endParaRPr lang="en-US" dirty="0"/>
          </a:p>
        </p:txBody>
      </p:sp>
      <p:sp>
        <p:nvSpPr>
          <p:cNvPr id="2" name="Rectangle 1"/>
          <p:cNvSpPr/>
          <p:nvPr/>
        </p:nvSpPr>
        <p:spPr>
          <a:xfrm>
            <a:off x="531813" y="720844"/>
            <a:ext cx="4071949" cy="400110"/>
          </a:xfrm>
          <a:prstGeom prst="rect">
            <a:avLst/>
          </a:prstGeom>
        </p:spPr>
        <p:txBody>
          <a:bodyPr wrap="none">
            <a:spAutoFit/>
          </a:bodyPr>
          <a:lstStyle/>
          <a:p>
            <a:r>
              <a:rPr lang="en-US" sz="2000" dirty="0">
                <a:solidFill>
                  <a:schemeClr val="accent6"/>
                </a:solidFill>
                <a:latin typeface="Century Gothic" panose="020B0502020202020204" pitchFamily="34" charset="0"/>
                <a:cs typeface="Times New Roman" panose="02020603050405020304" pitchFamily="18" charset="0"/>
              </a:rPr>
              <a:t>Who else has a similar product?</a:t>
            </a:r>
            <a:endParaRPr lang="en-US" sz="2000" dirty="0">
              <a:solidFill>
                <a:schemeClr val="accent6"/>
              </a:solidFill>
              <a:latin typeface="Century Gothic" panose="020B0502020202020204" pitchFamily="34" charset="0"/>
            </a:endParaRPr>
          </a:p>
        </p:txBody>
      </p:sp>
      <p:sp>
        <p:nvSpPr>
          <p:cNvPr id="19" name="Pentagon 18"/>
          <p:cNvSpPr/>
          <p:nvPr/>
        </p:nvSpPr>
        <p:spPr>
          <a:xfrm>
            <a:off x="2201153" y="2738244"/>
            <a:ext cx="4297680" cy="457200"/>
          </a:xfrm>
          <a:prstGeom prst="homePlate">
            <a:avLst>
              <a:gd name="adj" fmla="val 28723"/>
            </a:avLst>
          </a:prstGeom>
          <a:solidFill>
            <a:schemeClr val="accent6">
              <a:lumMod val="20000"/>
              <a:lumOff val="80000"/>
            </a:schemeClr>
          </a:solidFill>
          <a:ln w="25400" cap="flat" cmpd="sng" algn="ctr">
            <a:noFill/>
            <a:prstDash val="solid"/>
          </a:ln>
          <a:effectLst/>
        </p:spPr>
        <p:txBody>
          <a:bodyPr rtlCol="0" anchor="ctr"/>
          <a:lstStyle/>
          <a:p>
            <a:pPr lvl="0" defTabSz="914400">
              <a:defRPr/>
            </a:pPr>
            <a:r>
              <a:rPr lang="en-US" sz="2000" kern="0" dirty="0">
                <a:solidFill>
                  <a:prstClr val="black">
                    <a:lumMod val="65000"/>
                    <a:lumOff val="35000"/>
                  </a:prstClr>
                </a:solidFill>
                <a:latin typeface="Rockwell" panose="02060603020205020403" pitchFamily="18" charset="0"/>
              </a:rPr>
              <a:t>Competitors: No Competitors </a:t>
            </a:r>
          </a:p>
        </p:txBody>
      </p:sp>
      <p:sp>
        <p:nvSpPr>
          <p:cNvPr id="20" name="Right Triangle 19"/>
          <p:cNvSpPr/>
          <p:nvPr/>
        </p:nvSpPr>
        <p:spPr>
          <a:xfrm flipH="1" flipV="1">
            <a:off x="2292948" y="3343226"/>
            <a:ext cx="549677" cy="237482"/>
          </a:xfrm>
          <a:prstGeom prst="rtTriangle">
            <a:avLst/>
          </a:prstGeom>
          <a:solidFill>
            <a:schemeClr val="accent6">
              <a:lumMod val="40000"/>
              <a:lumOff val="60000"/>
            </a:schemeClr>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3" name="TextBox 2"/>
          <p:cNvSpPr txBox="1"/>
          <p:nvPr/>
        </p:nvSpPr>
        <p:spPr>
          <a:xfrm>
            <a:off x="3315855" y="2078182"/>
            <a:ext cx="1669047" cy="353943"/>
          </a:xfrm>
          <a:prstGeom prst="rect">
            <a:avLst/>
          </a:prstGeom>
          <a:noFill/>
        </p:spPr>
        <p:txBody>
          <a:bodyPr wrap="none" rtlCol="0">
            <a:spAutoFit/>
          </a:bodyPr>
          <a:lstStyle/>
          <a:p>
            <a:r>
              <a:rPr lang="en-US" dirty="0"/>
              <a:t>Innovative Idea</a:t>
            </a:r>
          </a:p>
        </p:txBody>
      </p:sp>
    </p:spTree>
    <p:extLst>
      <p:ext uri="{BB962C8B-B14F-4D97-AF65-F5344CB8AC3E}">
        <p14:creationId xmlns:p14="http://schemas.microsoft.com/office/powerpoint/2010/main" val="2726228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GTM Strategy</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31</a:t>
            </a:fld>
            <a:endParaRPr lang="en-US" dirty="0"/>
          </a:p>
        </p:txBody>
      </p:sp>
      <p:sp>
        <p:nvSpPr>
          <p:cNvPr id="3" name="Rectangle 2"/>
          <p:cNvSpPr/>
          <p:nvPr/>
        </p:nvSpPr>
        <p:spPr>
          <a:xfrm>
            <a:off x="531813" y="853807"/>
            <a:ext cx="1211580" cy="118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Rockwell" panose="02060603020205020403" pitchFamily="18" charset="0"/>
              </a:rPr>
              <a:t>TAM</a:t>
            </a:r>
          </a:p>
        </p:txBody>
      </p:sp>
      <p:sp>
        <p:nvSpPr>
          <p:cNvPr id="6" name="Rectangle 5"/>
          <p:cNvSpPr/>
          <p:nvPr/>
        </p:nvSpPr>
        <p:spPr>
          <a:xfrm>
            <a:off x="1808163" y="853807"/>
            <a:ext cx="2552700" cy="1181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Target is  </a:t>
            </a:r>
          </a:p>
          <a:p>
            <a:pPr algn="ctr"/>
            <a:r>
              <a:rPr lang="en-US" dirty="0">
                <a:solidFill>
                  <a:schemeClr val="tx1"/>
                </a:solidFill>
              </a:rPr>
              <a:t>Invoice Financing</a:t>
            </a:r>
          </a:p>
          <a:p>
            <a:pPr algn="ctr"/>
            <a:r>
              <a:rPr lang="en-US" dirty="0">
                <a:solidFill>
                  <a:schemeClr val="tx1"/>
                </a:solidFill>
              </a:rPr>
              <a:t>Sector</a:t>
            </a:r>
          </a:p>
        </p:txBody>
      </p:sp>
      <p:sp>
        <p:nvSpPr>
          <p:cNvPr id="7" name="Rectangle 6"/>
          <p:cNvSpPr/>
          <p:nvPr/>
        </p:nvSpPr>
        <p:spPr>
          <a:xfrm>
            <a:off x="4717151" y="853807"/>
            <a:ext cx="1211580" cy="118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Rockwell" panose="02060603020205020403" pitchFamily="18" charset="0"/>
              </a:rPr>
              <a:t>Customer Segments</a:t>
            </a:r>
          </a:p>
        </p:txBody>
      </p:sp>
      <p:sp>
        <p:nvSpPr>
          <p:cNvPr id="9" name="Rectangle 8"/>
          <p:cNvSpPr/>
          <p:nvPr/>
        </p:nvSpPr>
        <p:spPr>
          <a:xfrm>
            <a:off x="5993501" y="853807"/>
            <a:ext cx="2552700" cy="1181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 Industry, Banking, Finance</a:t>
            </a:r>
          </a:p>
        </p:txBody>
      </p:sp>
      <p:sp>
        <p:nvSpPr>
          <p:cNvPr id="10" name="Rectangle 9"/>
          <p:cNvSpPr/>
          <p:nvPr/>
        </p:nvSpPr>
        <p:spPr>
          <a:xfrm>
            <a:off x="531813" y="2183059"/>
            <a:ext cx="1211580" cy="118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Rockwell" panose="02060603020205020403" pitchFamily="18" charset="0"/>
              </a:rPr>
              <a:t>Product</a:t>
            </a:r>
          </a:p>
        </p:txBody>
      </p:sp>
      <p:sp>
        <p:nvSpPr>
          <p:cNvPr id="11" name="Rectangle 10"/>
          <p:cNvSpPr/>
          <p:nvPr/>
        </p:nvSpPr>
        <p:spPr>
          <a:xfrm>
            <a:off x="1808163" y="2183059"/>
            <a:ext cx="2552700" cy="1181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IFB</a:t>
            </a:r>
          </a:p>
        </p:txBody>
      </p:sp>
      <p:sp>
        <p:nvSpPr>
          <p:cNvPr id="12" name="Rectangle 11"/>
          <p:cNvSpPr/>
          <p:nvPr/>
        </p:nvSpPr>
        <p:spPr>
          <a:xfrm>
            <a:off x="4717151" y="2183059"/>
            <a:ext cx="1211580" cy="118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Rockwell" panose="02060603020205020403" pitchFamily="18" charset="0"/>
              </a:rPr>
              <a:t>Pricing</a:t>
            </a:r>
          </a:p>
        </p:txBody>
      </p:sp>
      <p:sp>
        <p:nvSpPr>
          <p:cNvPr id="13" name="Rectangle 12"/>
          <p:cNvSpPr/>
          <p:nvPr/>
        </p:nvSpPr>
        <p:spPr>
          <a:xfrm>
            <a:off x="5993501" y="2183059"/>
            <a:ext cx="2552700" cy="1181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Depends on the Market</a:t>
            </a:r>
          </a:p>
        </p:txBody>
      </p:sp>
      <p:sp>
        <p:nvSpPr>
          <p:cNvPr id="14" name="Rectangle 13"/>
          <p:cNvSpPr/>
          <p:nvPr/>
        </p:nvSpPr>
        <p:spPr>
          <a:xfrm>
            <a:off x="531813" y="3512311"/>
            <a:ext cx="1211580" cy="118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Rockwell" panose="02060603020205020403" pitchFamily="18" charset="0"/>
              </a:rPr>
              <a:t>Profits</a:t>
            </a:r>
          </a:p>
        </p:txBody>
      </p:sp>
      <p:sp>
        <p:nvSpPr>
          <p:cNvPr id="15" name="Rectangle 14"/>
          <p:cNvSpPr/>
          <p:nvPr/>
        </p:nvSpPr>
        <p:spPr>
          <a:xfrm>
            <a:off x="1808163" y="3512311"/>
            <a:ext cx="2552700" cy="1181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Service Charges </a:t>
            </a:r>
          </a:p>
          <a:p>
            <a:pPr algn="ctr"/>
            <a:endParaRPr lang="en-US" dirty="0">
              <a:solidFill>
                <a:schemeClr val="tx1"/>
              </a:solidFill>
            </a:endParaRPr>
          </a:p>
        </p:txBody>
      </p:sp>
      <p:sp>
        <p:nvSpPr>
          <p:cNvPr id="16" name="Rectangle 15"/>
          <p:cNvSpPr/>
          <p:nvPr/>
        </p:nvSpPr>
        <p:spPr>
          <a:xfrm>
            <a:off x="4717151" y="3512311"/>
            <a:ext cx="1211580" cy="118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Rockwell" panose="02060603020205020403" pitchFamily="18" charset="0"/>
              </a:rPr>
              <a:t>Product Packaging</a:t>
            </a:r>
          </a:p>
        </p:txBody>
      </p:sp>
      <p:sp>
        <p:nvSpPr>
          <p:cNvPr id="17" name="Rectangle 16"/>
          <p:cNvSpPr/>
          <p:nvPr/>
        </p:nvSpPr>
        <p:spPr>
          <a:xfrm>
            <a:off x="5993501" y="3512311"/>
            <a:ext cx="2552700" cy="11811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Contract &amp;</a:t>
            </a:r>
          </a:p>
          <a:p>
            <a:pPr algn="ctr"/>
            <a:r>
              <a:rPr lang="en-US" dirty="0">
                <a:solidFill>
                  <a:schemeClr val="tx1"/>
                </a:solidFill>
              </a:rPr>
              <a:t>Build files</a:t>
            </a:r>
          </a:p>
        </p:txBody>
      </p:sp>
    </p:spTree>
    <p:extLst>
      <p:ext uri="{BB962C8B-B14F-4D97-AF65-F5344CB8AC3E}">
        <p14:creationId xmlns:p14="http://schemas.microsoft.com/office/powerpoint/2010/main" val="2486045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a:spLocks noGrp="1"/>
          </p:cNvSpPr>
          <p:nvPr>
            <p:ph type="body" sz="quarter" idx="24"/>
          </p:nvPr>
        </p:nvSpPr>
        <p:spPr/>
        <p:txBody>
          <a:bodyPr anchor="ctr"/>
          <a:lstStyle/>
          <a:p>
            <a:r>
              <a:rPr lang="en-US" sz="1400" dirty="0">
                <a:latin typeface="Rockwell" panose="02060603020205020403" pitchFamily="18" charset="0"/>
              </a:rPr>
              <a:t>ADDRESS</a:t>
            </a:r>
          </a:p>
        </p:txBody>
      </p:sp>
      <p:sp>
        <p:nvSpPr>
          <p:cNvPr id="7" name="Text Placeholder 7"/>
          <p:cNvSpPr>
            <a:spLocks noGrp="1"/>
          </p:cNvSpPr>
          <p:nvPr>
            <p:ph type="body" sz="quarter" idx="30"/>
          </p:nvPr>
        </p:nvSpPr>
        <p:spPr/>
        <p:txBody>
          <a:bodyPr anchor="ctr"/>
          <a:lstStyle/>
          <a:p>
            <a:r>
              <a:rPr lang="en-US" sz="1400" dirty="0">
                <a:latin typeface="Rockwell" panose="02060603020205020403" pitchFamily="18" charset="0"/>
              </a:rPr>
              <a:t>EMAIL</a:t>
            </a:r>
          </a:p>
        </p:txBody>
      </p:sp>
      <p:sp>
        <p:nvSpPr>
          <p:cNvPr id="9" name="Text Placeholder 9"/>
          <p:cNvSpPr>
            <a:spLocks noGrp="1"/>
          </p:cNvSpPr>
          <p:nvPr>
            <p:ph type="body" sz="quarter" idx="33"/>
          </p:nvPr>
        </p:nvSpPr>
        <p:spPr/>
        <p:txBody>
          <a:bodyPr anchor="ctr"/>
          <a:lstStyle/>
          <a:p>
            <a:r>
              <a:rPr lang="en-US" sz="1400" dirty="0">
                <a:latin typeface="Rockwell" panose="02060603020205020403" pitchFamily="18" charset="0"/>
              </a:rPr>
              <a:t>PHONE</a:t>
            </a:r>
          </a:p>
        </p:txBody>
      </p:sp>
      <p:sp>
        <p:nvSpPr>
          <p:cNvPr id="2" name="Title 1"/>
          <p:cNvSpPr>
            <a:spLocks noGrp="1"/>
          </p:cNvSpPr>
          <p:nvPr>
            <p:ph type="title"/>
          </p:nvPr>
        </p:nvSpPr>
        <p:spPr/>
        <p:txBody>
          <a:bodyPr/>
          <a:lstStyle/>
          <a:p>
            <a:r>
              <a:rPr lang="en-US" b="0" dirty="0"/>
              <a:t>THANK YOU</a:t>
            </a:r>
          </a:p>
        </p:txBody>
      </p:sp>
      <p:sp>
        <p:nvSpPr>
          <p:cNvPr id="14" name="Text Placeholder 13"/>
          <p:cNvSpPr>
            <a:spLocks noGrp="1"/>
          </p:cNvSpPr>
          <p:nvPr>
            <p:ph type="body" sz="quarter" idx="23"/>
          </p:nvPr>
        </p:nvSpPr>
        <p:spPr/>
        <p:txBody>
          <a:bodyPr/>
          <a:lstStyle/>
          <a:p>
            <a:r>
              <a:rPr lang="en-US" sz="1200" b="1" dirty="0"/>
              <a:t>UID: U54886, MAERSK -Account</a:t>
            </a:r>
            <a:endParaRPr lang="en-US" dirty="0"/>
          </a:p>
        </p:txBody>
      </p:sp>
      <p:sp>
        <p:nvSpPr>
          <p:cNvPr id="15" name="Text Placeholder 14"/>
          <p:cNvSpPr>
            <a:spLocks noGrp="1"/>
          </p:cNvSpPr>
          <p:nvPr>
            <p:ph type="body" sz="quarter" idx="29"/>
          </p:nvPr>
        </p:nvSpPr>
        <p:spPr>
          <a:xfrm>
            <a:off x="3077028" y="3528261"/>
            <a:ext cx="3179757" cy="603503"/>
          </a:xfrm>
        </p:spPr>
        <p:txBody>
          <a:bodyPr/>
          <a:lstStyle/>
          <a:p>
            <a:r>
              <a:rPr lang="en-US" sz="1200" b="1" dirty="0"/>
              <a:t>narendranath.thota@ust-global.com</a:t>
            </a:r>
            <a:endParaRPr lang="en-US" sz="1200" dirty="0"/>
          </a:p>
          <a:p>
            <a:endParaRPr lang="en-US" dirty="0"/>
          </a:p>
        </p:txBody>
      </p:sp>
      <p:sp>
        <p:nvSpPr>
          <p:cNvPr id="16" name="Text Placeholder 15"/>
          <p:cNvSpPr>
            <a:spLocks noGrp="1"/>
          </p:cNvSpPr>
          <p:nvPr>
            <p:ph type="body" sz="quarter" idx="32"/>
          </p:nvPr>
        </p:nvSpPr>
        <p:spPr/>
        <p:txBody>
          <a:bodyPr/>
          <a:lstStyle/>
          <a:p>
            <a:r>
              <a:rPr lang="en-US" dirty="0"/>
              <a:t>7288838869</a:t>
            </a:r>
          </a:p>
        </p:txBody>
      </p:sp>
    </p:spTree>
    <p:extLst>
      <p:ext uri="{BB962C8B-B14F-4D97-AF65-F5344CB8AC3E}">
        <p14:creationId xmlns:p14="http://schemas.microsoft.com/office/powerpoint/2010/main" val="3171303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65484" y="63038"/>
            <a:ext cx="8186737" cy="488950"/>
          </a:xfrm>
        </p:spPr>
        <p:txBody>
          <a:bodyPr/>
          <a:lstStyle/>
          <a:p>
            <a:r>
              <a:rPr lang="en-US" dirty="0">
                <a:solidFill>
                  <a:schemeClr val="accent3"/>
                </a:solidFill>
                <a:latin typeface="Rockwell" panose="02060603020205020403" pitchFamily="18" charset="0"/>
              </a:rPr>
              <a:t>Problem</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4</a:t>
            </a:fld>
            <a:endParaRPr lang="en-US" dirty="0"/>
          </a:p>
        </p:txBody>
      </p:sp>
      <p:sp>
        <p:nvSpPr>
          <p:cNvPr id="20" name="Flowchart: Off-page Connector 19"/>
          <p:cNvSpPr/>
          <p:nvPr/>
        </p:nvSpPr>
        <p:spPr>
          <a:xfrm rot="16200000">
            <a:off x="-1320885" y="2212826"/>
            <a:ext cx="3705402" cy="532662"/>
          </a:xfrm>
          <a:prstGeom prst="flowChartOffpageConnector">
            <a:avLst/>
          </a:prstGeom>
          <a:solidFill>
            <a:srgbClr val="00CC99"/>
          </a:solidFill>
          <a:ln w="25400" cap="flat" cmpd="sng" algn="ctr">
            <a:noFill/>
            <a:prstDash val="solid"/>
          </a:ln>
          <a:effectLst>
            <a:outerShdw blurRad="50800" dist="38100" dir="5400000" algn="t" rotWithShape="0">
              <a:prstClr val="black">
                <a:alpha val="40000"/>
              </a:prstClr>
            </a:outerShdw>
          </a:effectLst>
        </p:spPr>
        <p:txBody>
          <a:bodyPr wrap="squar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Rockwell" panose="02060603020205020403" pitchFamily="18" charset="0"/>
                <a:ea typeface="+mn-ea"/>
                <a:cs typeface="+mn-cs"/>
              </a:rPr>
              <a:t>Problem</a:t>
            </a:r>
          </a:p>
        </p:txBody>
      </p:sp>
      <p:sp>
        <p:nvSpPr>
          <p:cNvPr id="2" name="TextBox 1"/>
          <p:cNvSpPr txBox="1"/>
          <p:nvPr/>
        </p:nvSpPr>
        <p:spPr>
          <a:xfrm>
            <a:off x="901133" y="817163"/>
            <a:ext cx="7923053"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t>Today Invoice Financing process is  very complex and highly regulated with several participants, these participants interact with each other and exchange data and documents and adding transactions to value chain. </a:t>
            </a:r>
          </a:p>
          <a:p>
            <a:pPr marL="285750" indent="-285750">
              <a:buFont typeface="Arial" panose="020B0604020202020204" pitchFamily="34" charset="0"/>
              <a:buChar char="•"/>
            </a:pPr>
            <a:r>
              <a:rPr lang="en-US" sz="1400" dirty="0"/>
              <a:t>Each participant maintains individual copies of data and documents in different formats in varying levels of depth this leads to processing delays and higher costs Reconciliation issues and errors with limited risk transparency.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In traditional invoice factoring or discounting, invoices need to be verified before being funded. The approval process is carried out manually, requires a lot of paperwork and still does not protect a lender from </a:t>
            </a:r>
            <a:r>
              <a:rPr lang="en-US" sz="1400" dirty="0">
                <a:solidFill>
                  <a:srgbClr val="FF0000"/>
                </a:solidFill>
              </a:rPr>
              <a:t>Refinance</a:t>
            </a:r>
            <a:r>
              <a:rPr lang="en-US" sz="1400" dirty="0"/>
              <a:t> and this is precisely where the benefits of block chain and smart contracts come into play.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As of now only some big finance companies are able to get invoices and doing financing.</a:t>
            </a:r>
          </a:p>
          <a:p>
            <a:pPr marL="285750" indent="-285750">
              <a:buFont typeface="Arial" panose="020B0604020202020204" pitchFamily="34" charset="0"/>
              <a:buChar char="•"/>
            </a:pPr>
            <a:r>
              <a:rPr lang="en-US" sz="1400" dirty="0"/>
              <a:t>It is a big challenge to small finance companies, normal people who has money and want to do invoice financing.</a:t>
            </a:r>
          </a:p>
        </p:txBody>
      </p:sp>
    </p:spTree>
    <p:extLst>
      <p:ext uri="{BB962C8B-B14F-4D97-AF65-F5344CB8AC3E}">
        <p14:creationId xmlns:p14="http://schemas.microsoft.com/office/powerpoint/2010/main" val="500448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Solution</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5</a:t>
            </a:fld>
            <a:endParaRPr lang="en-US" dirty="0"/>
          </a:p>
        </p:txBody>
      </p:sp>
      <p:sp>
        <p:nvSpPr>
          <p:cNvPr id="22" name="Flowchart: Off-page Connector 21"/>
          <p:cNvSpPr/>
          <p:nvPr/>
        </p:nvSpPr>
        <p:spPr>
          <a:xfrm rot="16200000">
            <a:off x="-831063" y="2280684"/>
            <a:ext cx="3413012" cy="532662"/>
          </a:xfrm>
          <a:prstGeom prst="flowChartOffpageConnector">
            <a:avLst/>
          </a:prstGeom>
          <a:solidFill>
            <a:schemeClr val="accent2"/>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Rockwell" panose="02060603020205020403" pitchFamily="18" charset="0"/>
              </a:rPr>
              <a:t>Solution</a:t>
            </a:r>
            <a:endParaRPr kumimoji="0" lang="en-US" sz="2400" b="1" i="0" u="none" strike="noStrike" kern="0" cap="none" spc="0" normalizeH="0" baseline="0" noProof="0" dirty="0">
              <a:ln>
                <a:noFill/>
              </a:ln>
              <a:solidFill>
                <a:prstClr val="white"/>
              </a:solidFill>
              <a:effectLst/>
              <a:uLnTx/>
              <a:uFillTx/>
              <a:latin typeface="Rockwell" panose="02060603020205020403" pitchFamily="18" charset="0"/>
            </a:endParaRPr>
          </a:p>
        </p:txBody>
      </p:sp>
      <p:sp>
        <p:nvSpPr>
          <p:cNvPr id="4" name="TextBox 3"/>
          <p:cNvSpPr txBox="1"/>
          <p:nvPr/>
        </p:nvSpPr>
        <p:spPr>
          <a:xfrm>
            <a:off x="1280319" y="774166"/>
            <a:ext cx="6576290" cy="2031325"/>
          </a:xfrm>
          <a:prstGeom prst="rect">
            <a:avLst/>
          </a:prstGeom>
          <a:noFill/>
        </p:spPr>
        <p:txBody>
          <a:bodyPr wrap="square" rtlCol="0">
            <a:spAutoFit/>
          </a:bodyPr>
          <a:lstStyle/>
          <a:p>
            <a:pPr marL="285750" indent="-285750">
              <a:buFont typeface="Wingdings" panose="05000000000000000000" pitchFamily="2" charset="2"/>
              <a:buChar char="v"/>
            </a:pPr>
            <a:r>
              <a:rPr lang="en-US" sz="1400" dirty="0"/>
              <a:t>A smart contract can include multiple parties such as, lenders, borrowers, buyers, sellers and others. Once deployed, contract (ledger) keep on updating by the different participants.</a:t>
            </a:r>
          </a:p>
          <a:p>
            <a:pPr marL="285750" indent="-285750">
              <a:buFont typeface="Wingdings" panose="05000000000000000000" pitchFamily="2" charset="2"/>
              <a:buChar char="v"/>
            </a:pPr>
            <a:r>
              <a:rPr lang="en-US" sz="1400" dirty="0"/>
              <a:t>Since the contract will not allow for additional financing to be received for an invoice that has already been financed, this architecture also prevents duplicate invoice factoring. </a:t>
            </a:r>
          </a:p>
          <a:p>
            <a:pPr marL="285750" indent="-285750">
              <a:buFont typeface="Wingdings" panose="05000000000000000000" pitchFamily="2" charset="2"/>
              <a:buChar char="v"/>
            </a:pPr>
            <a:r>
              <a:rPr lang="en-US" sz="1400" dirty="0"/>
              <a:t>Invoice duplication has been a significant obstacle it preventing invoice factoring solutions from being more readily available to SMEs, but the incorporation of block chain technology eliminates this issue.</a:t>
            </a:r>
          </a:p>
        </p:txBody>
      </p:sp>
      <p:sp>
        <p:nvSpPr>
          <p:cNvPr id="6" name="Rectangle 5"/>
          <p:cNvSpPr/>
          <p:nvPr/>
        </p:nvSpPr>
        <p:spPr>
          <a:xfrm>
            <a:off x="1346242" y="2930082"/>
            <a:ext cx="6976990" cy="1815882"/>
          </a:xfrm>
          <a:prstGeom prst="rect">
            <a:avLst/>
          </a:prstGeom>
        </p:spPr>
        <p:txBody>
          <a:bodyPr wrap="square">
            <a:spAutoFit/>
          </a:bodyPr>
          <a:lstStyle/>
          <a:p>
            <a:r>
              <a:rPr lang="en-US" sz="1400" dirty="0">
                <a:latin typeface="medium-content-serif-font"/>
              </a:rPr>
              <a:t>The key advantages to using block chain for storing and tracking invoices in the invoice factoring or discounting  process are as follows:</a:t>
            </a:r>
          </a:p>
          <a:p>
            <a:r>
              <a:rPr lang="en-US" sz="1400" dirty="0">
                <a:latin typeface="medium-content-serif-font"/>
              </a:rPr>
              <a:t>1. Full business transparency is ensured</a:t>
            </a:r>
          </a:p>
          <a:p>
            <a:r>
              <a:rPr lang="en-US" sz="1400" dirty="0">
                <a:latin typeface="medium-content-serif-font"/>
              </a:rPr>
              <a:t>2. Refinancing is prevented (double spend/double sell)</a:t>
            </a:r>
          </a:p>
          <a:p>
            <a:r>
              <a:rPr lang="en-US" sz="1400" dirty="0">
                <a:latin typeface="medium-content-serif-font"/>
              </a:rPr>
              <a:t>3. The lending process is fully automated</a:t>
            </a:r>
          </a:p>
          <a:p>
            <a:r>
              <a:rPr lang="en-US" sz="1400" b="0" i="0" dirty="0">
                <a:effectLst/>
                <a:latin typeface="medium-content-serif-font"/>
              </a:rPr>
              <a:t>4. </a:t>
            </a:r>
            <a:r>
              <a:rPr lang="en-US" sz="1400" dirty="0">
                <a:latin typeface="medium-content-serif-font"/>
              </a:rPr>
              <a:t>Brake down the barriers to finance invoices by giving everyone the opportunity to   invest on invoices.</a:t>
            </a:r>
          </a:p>
          <a:p>
            <a:endParaRPr lang="en-US" sz="1400" b="0" i="0" dirty="0">
              <a:effectLst/>
              <a:latin typeface="medium-content-serif-font"/>
            </a:endParaRPr>
          </a:p>
        </p:txBody>
      </p:sp>
    </p:spTree>
    <p:extLst>
      <p:ext uri="{BB962C8B-B14F-4D97-AF65-F5344CB8AC3E}">
        <p14:creationId xmlns:p14="http://schemas.microsoft.com/office/powerpoint/2010/main" val="3416761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Features</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6</a:t>
            </a:fld>
            <a:endParaRPr lang="en-US" dirty="0"/>
          </a:p>
        </p:txBody>
      </p:sp>
      <p:sp>
        <p:nvSpPr>
          <p:cNvPr id="22" name="Flowchart: Off-page Connector 21"/>
          <p:cNvSpPr/>
          <p:nvPr/>
        </p:nvSpPr>
        <p:spPr>
          <a:xfrm rot="16200000">
            <a:off x="-925648" y="2375269"/>
            <a:ext cx="3602182" cy="532662"/>
          </a:xfrm>
          <a:prstGeom prst="flowChartOffpageConnector">
            <a:avLst/>
          </a:prstGeom>
          <a:solidFill>
            <a:schemeClr val="accent2"/>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dirty="0">
                <a:solidFill>
                  <a:prstClr val="white"/>
                </a:solidFill>
                <a:latin typeface="Rockwell" panose="02060603020205020403" pitchFamily="18" charset="0"/>
              </a:rPr>
              <a:t>IFB</a:t>
            </a:r>
            <a:endParaRPr kumimoji="0" lang="en-US" sz="2400" b="1" i="0" u="none" strike="noStrike" kern="0" cap="none" spc="0" normalizeH="0" baseline="0" noProof="0" dirty="0">
              <a:ln>
                <a:noFill/>
              </a:ln>
              <a:solidFill>
                <a:prstClr val="white"/>
              </a:solidFill>
              <a:effectLst/>
              <a:uLnTx/>
              <a:uFillTx/>
              <a:latin typeface="Rockwell" panose="02060603020205020403" pitchFamily="18" charset="0"/>
            </a:endParaRPr>
          </a:p>
        </p:txBody>
      </p:sp>
      <p:sp>
        <p:nvSpPr>
          <p:cNvPr id="6" name="Rectangle 5"/>
          <p:cNvSpPr/>
          <p:nvPr/>
        </p:nvSpPr>
        <p:spPr>
          <a:xfrm>
            <a:off x="1235406" y="585554"/>
            <a:ext cx="7733103" cy="3801041"/>
          </a:xfrm>
          <a:prstGeom prst="rect">
            <a:avLst/>
          </a:prstGeom>
        </p:spPr>
        <p:txBody>
          <a:bodyPr wrap="square">
            <a:spAutoFit/>
          </a:bodyPr>
          <a:lstStyle/>
          <a:p>
            <a:r>
              <a:rPr lang="en-US" sz="1500" dirty="0">
                <a:latin typeface="medium-content-serif-font"/>
              </a:rPr>
              <a:t>Core Features of IFB:</a:t>
            </a:r>
          </a:p>
          <a:p>
            <a:endParaRPr lang="en-US" sz="1500" dirty="0">
              <a:latin typeface="medium-content-serif-font"/>
            </a:endParaRPr>
          </a:p>
          <a:p>
            <a:pPr marL="285750" indent="-285750">
              <a:buFont typeface="Wingdings" panose="05000000000000000000" pitchFamily="2" charset="2"/>
              <a:buChar char="ü"/>
            </a:pPr>
            <a:r>
              <a:rPr lang="en-US" sz="1500" dirty="0">
                <a:latin typeface="medium-content-serif-font"/>
              </a:rPr>
              <a:t>Refinancing is prevented (double spend/double sell)</a:t>
            </a:r>
          </a:p>
          <a:p>
            <a:pPr marL="285750" indent="-285750">
              <a:buFont typeface="Wingdings" panose="05000000000000000000" pitchFamily="2" charset="2"/>
              <a:buChar char="ü"/>
            </a:pPr>
            <a:r>
              <a:rPr lang="en-US" sz="1500" dirty="0">
                <a:latin typeface="medium-content-serif-font"/>
              </a:rPr>
              <a:t>Identity management by Blockchain (Entity, Investor)</a:t>
            </a:r>
          </a:p>
          <a:p>
            <a:pPr marL="285750" indent="-285750">
              <a:buFont typeface="Wingdings" panose="05000000000000000000" pitchFamily="2" charset="2"/>
              <a:buChar char="ü"/>
            </a:pPr>
            <a:r>
              <a:rPr lang="en-US" sz="1500" dirty="0">
                <a:latin typeface="medium-content-serif-font"/>
              </a:rPr>
              <a:t>User credentials for create finance portal are stored in Blockchain</a:t>
            </a:r>
          </a:p>
          <a:p>
            <a:pPr marL="285750" indent="-285750">
              <a:buFont typeface="Wingdings" panose="05000000000000000000" pitchFamily="2" charset="2"/>
              <a:buChar char="ü"/>
            </a:pPr>
            <a:r>
              <a:rPr lang="en-US" sz="1500" dirty="0">
                <a:latin typeface="medium-content-serif-font"/>
              </a:rPr>
              <a:t>User credentials for Invest portal are stored in Blockchain</a:t>
            </a:r>
          </a:p>
          <a:p>
            <a:pPr marL="285750" indent="-285750">
              <a:buFont typeface="Wingdings" panose="05000000000000000000" pitchFamily="2" charset="2"/>
              <a:buChar char="ü"/>
            </a:pPr>
            <a:r>
              <a:rPr lang="en-US" sz="1500" dirty="0">
                <a:latin typeface="medium-content-serif-font"/>
              </a:rPr>
              <a:t>IFB Creates a platform where small, big, common people, every one who has identity can finance the invoices.</a:t>
            </a:r>
          </a:p>
          <a:p>
            <a:pPr marL="285750" indent="-285750">
              <a:buFont typeface="Wingdings" panose="05000000000000000000" pitchFamily="2" charset="2"/>
              <a:buChar char="ü"/>
            </a:pPr>
            <a:r>
              <a:rPr lang="en-US" sz="1600" dirty="0">
                <a:latin typeface="medium-content-serif-font"/>
              </a:rPr>
              <a:t>Brake down the barriers to entry, giving everyone the opportunity to invest</a:t>
            </a:r>
            <a:endParaRPr lang="en-US" sz="1500" dirty="0">
              <a:latin typeface="medium-content-serif-font"/>
            </a:endParaRPr>
          </a:p>
          <a:p>
            <a:pPr marL="285750" indent="-285750">
              <a:buFont typeface="Wingdings" panose="05000000000000000000" pitchFamily="2" charset="2"/>
              <a:buChar char="ü"/>
            </a:pPr>
            <a:r>
              <a:rPr lang="en-US" sz="1500" dirty="0">
                <a:latin typeface="medium-content-serif-font"/>
              </a:rPr>
              <a:t>Financed Invoice Transactions are broadcasted to all investors with out reloading the page by web sockets.(Proof)</a:t>
            </a:r>
          </a:p>
          <a:p>
            <a:pPr marL="285750" indent="-285750">
              <a:buFont typeface="Wingdings" panose="05000000000000000000" pitchFamily="2" charset="2"/>
              <a:buChar char="ü"/>
            </a:pPr>
            <a:r>
              <a:rPr lang="en-US" sz="1500" dirty="0">
                <a:latin typeface="medium-content-serif-font"/>
              </a:rPr>
              <a:t>Invoice search option has been provided with the help of mongo dB to select particular invoices.</a:t>
            </a:r>
          </a:p>
          <a:p>
            <a:pPr marL="285750" indent="-285750">
              <a:buFont typeface="Wingdings" panose="05000000000000000000" pitchFamily="2" charset="2"/>
              <a:buChar char="ü"/>
            </a:pPr>
            <a:r>
              <a:rPr lang="en-US" sz="1500" dirty="0">
                <a:latin typeface="medium-content-serif-font"/>
              </a:rPr>
              <a:t>Investors can see who are all present Online with out reloading page by web sockets.</a:t>
            </a:r>
          </a:p>
          <a:p>
            <a:pPr marL="285750" indent="-285750">
              <a:buFont typeface="Wingdings" panose="05000000000000000000" pitchFamily="2" charset="2"/>
              <a:buChar char="ü"/>
            </a:pPr>
            <a:r>
              <a:rPr lang="en-US" sz="1500" dirty="0">
                <a:latin typeface="medium-content-serif-font"/>
              </a:rPr>
              <a:t>A beautiful dashboard where all invoices are present and accessible by all members.</a:t>
            </a:r>
          </a:p>
          <a:p>
            <a:pPr marL="285750" indent="-285750">
              <a:buFont typeface="Wingdings" panose="05000000000000000000" pitchFamily="2" charset="2"/>
              <a:buChar char="ü"/>
            </a:pPr>
            <a:r>
              <a:rPr lang="en-US" sz="1500" dirty="0">
                <a:latin typeface="medium-content-serif-font"/>
              </a:rPr>
              <a:t>The lending process is fully automated</a:t>
            </a:r>
          </a:p>
        </p:txBody>
      </p:sp>
      <p:sp>
        <p:nvSpPr>
          <p:cNvPr id="2" name="TextBox 1"/>
          <p:cNvSpPr txBox="1"/>
          <p:nvPr/>
        </p:nvSpPr>
        <p:spPr>
          <a:xfrm>
            <a:off x="5477164" y="141380"/>
            <a:ext cx="2563522" cy="784830"/>
          </a:xfrm>
          <a:prstGeom prst="rect">
            <a:avLst/>
          </a:prstGeom>
          <a:noFill/>
        </p:spPr>
        <p:txBody>
          <a:bodyPr wrap="none" rtlCol="0">
            <a:spAutoFit/>
          </a:bodyPr>
          <a:lstStyle/>
          <a:p>
            <a:r>
              <a:rPr lang="en-US" sz="1400" dirty="0">
                <a:solidFill>
                  <a:srgbClr val="00B050"/>
                </a:solidFill>
              </a:rPr>
              <a:t>Entity</a:t>
            </a:r>
            <a:r>
              <a:rPr lang="en-US" sz="1400" dirty="0"/>
              <a:t>: who creates Finance</a:t>
            </a:r>
          </a:p>
          <a:p>
            <a:r>
              <a:rPr lang="en-US" sz="1400" dirty="0">
                <a:solidFill>
                  <a:srgbClr val="00B050"/>
                </a:solidFill>
              </a:rPr>
              <a:t>Investor</a:t>
            </a:r>
            <a:r>
              <a:rPr lang="en-US" sz="1400" dirty="0"/>
              <a:t>: who invest in invoice</a:t>
            </a:r>
          </a:p>
          <a:p>
            <a:endParaRPr lang="en-US" dirty="0"/>
          </a:p>
        </p:txBody>
      </p:sp>
    </p:spTree>
    <p:extLst>
      <p:ext uri="{BB962C8B-B14F-4D97-AF65-F5344CB8AC3E}">
        <p14:creationId xmlns:p14="http://schemas.microsoft.com/office/powerpoint/2010/main" val="721851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7</a:t>
            </a:fld>
            <a:endParaRPr lang="en-US" dirty="0"/>
          </a:p>
        </p:txBody>
      </p:sp>
      <p:sp>
        <p:nvSpPr>
          <p:cNvPr id="22" name="Flowchart: Off-page Connector 21"/>
          <p:cNvSpPr/>
          <p:nvPr/>
        </p:nvSpPr>
        <p:spPr>
          <a:xfrm>
            <a:off x="240356" y="128611"/>
            <a:ext cx="3413012" cy="532662"/>
          </a:xfrm>
          <a:prstGeom prst="flowChartOffpageConnector">
            <a:avLst/>
          </a:prstGeom>
          <a:solidFill>
            <a:schemeClr val="accent2"/>
          </a:solidFill>
          <a:ln w="25400" cap="flat" cmpd="sng" algn="ctr">
            <a:noFill/>
            <a:prstDash val="solid"/>
          </a:ln>
          <a:effectLst>
            <a:outerShdw blurRad="50800" dist="38100" dir="5400000" algn="t"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noProof="0" dirty="0">
                <a:solidFill>
                  <a:prstClr val="white"/>
                </a:solidFill>
                <a:latin typeface="Rockwell" panose="02060603020205020403" pitchFamily="18" charset="0"/>
              </a:rPr>
              <a:t>Product - IFB</a:t>
            </a:r>
            <a:endParaRPr kumimoji="0" lang="en-US" sz="2400" b="1" i="0" u="none" strike="noStrike" kern="0" cap="none" spc="0" normalizeH="0" baseline="0" noProof="0" dirty="0">
              <a:ln>
                <a:noFill/>
              </a:ln>
              <a:solidFill>
                <a:prstClr val="white"/>
              </a:solidFill>
              <a:effectLst/>
              <a:uLnTx/>
              <a:uFillTx/>
              <a:latin typeface="Rockwell" panose="02060603020205020403" pitchFamily="18" charset="0"/>
            </a:endParaRPr>
          </a:p>
        </p:txBody>
      </p:sp>
      <p:sp>
        <p:nvSpPr>
          <p:cNvPr id="10" name="TextBox 9"/>
          <p:cNvSpPr txBox="1"/>
          <p:nvPr/>
        </p:nvSpPr>
        <p:spPr>
          <a:xfrm>
            <a:off x="4692074" y="67791"/>
            <a:ext cx="2563522" cy="784830"/>
          </a:xfrm>
          <a:prstGeom prst="rect">
            <a:avLst/>
          </a:prstGeom>
          <a:noFill/>
        </p:spPr>
        <p:txBody>
          <a:bodyPr wrap="none" rtlCol="0">
            <a:spAutoFit/>
          </a:bodyPr>
          <a:lstStyle/>
          <a:p>
            <a:r>
              <a:rPr lang="en-US" sz="1400" dirty="0">
                <a:solidFill>
                  <a:srgbClr val="00B050"/>
                </a:solidFill>
              </a:rPr>
              <a:t>Entity</a:t>
            </a:r>
            <a:r>
              <a:rPr lang="en-US" sz="1400" dirty="0"/>
              <a:t>: who creates Finance</a:t>
            </a:r>
          </a:p>
          <a:p>
            <a:r>
              <a:rPr lang="en-US" sz="1400" dirty="0">
                <a:solidFill>
                  <a:srgbClr val="00B050"/>
                </a:solidFill>
              </a:rPr>
              <a:t>Investor</a:t>
            </a:r>
            <a:r>
              <a:rPr lang="en-US" sz="1400" dirty="0"/>
              <a:t>: who invest in invoice</a:t>
            </a:r>
          </a:p>
          <a:p>
            <a:endParaRPr lang="en-US" dirty="0"/>
          </a:p>
        </p:txBody>
      </p:sp>
      <p:sp>
        <p:nvSpPr>
          <p:cNvPr id="12" name="Rectangle 11"/>
          <p:cNvSpPr/>
          <p:nvPr/>
        </p:nvSpPr>
        <p:spPr>
          <a:xfrm>
            <a:off x="687862" y="1006179"/>
            <a:ext cx="1977004" cy="8872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IDM(Identity Management</a:t>
            </a:r>
          </a:p>
          <a:p>
            <a:pPr algn="ctr"/>
            <a:endParaRPr lang="en-US" sz="1800" b="1" dirty="0">
              <a:latin typeface="Rockwell" panose="02060603020205020403" pitchFamily="18" charset="0"/>
            </a:endParaRPr>
          </a:p>
        </p:txBody>
      </p:sp>
      <p:sp>
        <p:nvSpPr>
          <p:cNvPr id="13" name="Rectangle 12"/>
          <p:cNvSpPr/>
          <p:nvPr/>
        </p:nvSpPr>
        <p:spPr>
          <a:xfrm>
            <a:off x="3421135" y="996940"/>
            <a:ext cx="4466720" cy="8965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 creates identities of</a:t>
            </a:r>
          </a:p>
          <a:p>
            <a:pPr marL="285750" indent="-285750" algn="ctr">
              <a:buFont typeface="Wingdings" panose="05000000000000000000" pitchFamily="2" charset="2"/>
              <a:buChar char="v"/>
            </a:pPr>
            <a:r>
              <a:rPr lang="en-US" dirty="0">
                <a:solidFill>
                  <a:schemeClr val="tx1"/>
                </a:solidFill>
              </a:rPr>
              <a:t> Investors</a:t>
            </a:r>
          </a:p>
          <a:p>
            <a:pPr marL="285750" indent="-285750" algn="ctr">
              <a:buFont typeface="Wingdings" panose="05000000000000000000" pitchFamily="2" charset="2"/>
              <a:buChar char="v"/>
            </a:pPr>
            <a:r>
              <a:rPr lang="en-US" dirty="0">
                <a:solidFill>
                  <a:schemeClr val="tx1"/>
                </a:solidFill>
              </a:rPr>
              <a:t>Entities</a:t>
            </a:r>
          </a:p>
        </p:txBody>
      </p:sp>
      <p:sp>
        <p:nvSpPr>
          <p:cNvPr id="14" name="Rectangle 13"/>
          <p:cNvSpPr/>
          <p:nvPr/>
        </p:nvSpPr>
        <p:spPr>
          <a:xfrm>
            <a:off x="687862" y="2238361"/>
            <a:ext cx="1977004" cy="883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Rockwell" panose="02060603020205020403" pitchFamily="18" charset="0"/>
              </a:rPr>
              <a:t>Invoice Creation Portal</a:t>
            </a:r>
          </a:p>
        </p:txBody>
      </p:sp>
      <p:sp>
        <p:nvSpPr>
          <p:cNvPr id="15" name="Rectangle 14"/>
          <p:cNvSpPr/>
          <p:nvPr/>
        </p:nvSpPr>
        <p:spPr>
          <a:xfrm>
            <a:off x="3421135" y="2229122"/>
            <a:ext cx="4466720" cy="892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 creates invoices and deploy to Blockchain as contracts</a:t>
            </a:r>
          </a:p>
        </p:txBody>
      </p:sp>
      <p:sp>
        <p:nvSpPr>
          <p:cNvPr id="16" name="Rectangle 15"/>
          <p:cNvSpPr/>
          <p:nvPr/>
        </p:nvSpPr>
        <p:spPr>
          <a:xfrm>
            <a:off x="687862" y="3274291"/>
            <a:ext cx="1977004" cy="8835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latin typeface="Rockwell" panose="02060603020205020403" pitchFamily="18" charset="0"/>
              </a:rPr>
              <a:t>Invoice Financing Portal </a:t>
            </a:r>
          </a:p>
        </p:txBody>
      </p:sp>
      <p:sp>
        <p:nvSpPr>
          <p:cNvPr id="17" name="Rectangle 16"/>
          <p:cNvSpPr/>
          <p:nvPr/>
        </p:nvSpPr>
        <p:spPr>
          <a:xfrm>
            <a:off x="3421135" y="3274291"/>
            <a:ext cx="4466720" cy="892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Finance invoice, dashboard –with search capabilities, Transactions broadcast, online investors (by web sockets)</a:t>
            </a:r>
          </a:p>
        </p:txBody>
      </p:sp>
    </p:spTree>
    <p:extLst>
      <p:ext uri="{BB962C8B-B14F-4D97-AF65-F5344CB8AC3E}">
        <p14:creationId xmlns:p14="http://schemas.microsoft.com/office/powerpoint/2010/main" val="2299904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p:txBody>
          <a:bodyPr/>
          <a:lstStyle/>
          <a:p>
            <a:r>
              <a:rPr lang="en-US" dirty="0">
                <a:solidFill>
                  <a:schemeClr val="accent3"/>
                </a:solidFill>
                <a:latin typeface="Rockwell" panose="02060603020205020403" pitchFamily="18" charset="0"/>
              </a:rPr>
              <a:t>About - </a:t>
            </a:r>
            <a:r>
              <a:rPr lang="en-US" dirty="0">
                <a:latin typeface="medium-content-serif-font"/>
              </a:rPr>
              <a:t>Invoice financing </a:t>
            </a:r>
            <a:endParaRPr lang="en-US" dirty="0">
              <a:solidFill>
                <a:schemeClr val="accent3"/>
              </a:solidFill>
              <a:latin typeface="Rockwell" panose="02060603020205020403" pitchFamily="18" charset="0"/>
            </a:endParaRPr>
          </a:p>
        </p:txBody>
      </p:sp>
      <p:sp>
        <p:nvSpPr>
          <p:cNvPr id="5" name="Slide Number Placeholder 4"/>
          <p:cNvSpPr>
            <a:spLocks noGrp="1"/>
          </p:cNvSpPr>
          <p:nvPr>
            <p:ph type="sldNum" sz="quarter" idx="11"/>
          </p:nvPr>
        </p:nvSpPr>
        <p:spPr/>
        <p:txBody>
          <a:bodyPr/>
          <a:lstStyle/>
          <a:p>
            <a:pPr algn="ctr">
              <a:defRPr/>
            </a:pPr>
            <a:fld id="{A85E9118-4525-4620-91B5-75B9750E007A}" type="slidenum">
              <a:rPr lang="en-US" smtClean="0"/>
              <a:pPr algn="ctr">
                <a:defRPr/>
              </a:pPr>
              <a:t>8</a:t>
            </a:fld>
            <a:endParaRPr lang="en-US" dirty="0"/>
          </a:p>
        </p:txBody>
      </p:sp>
      <p:sp>
        <p:nvSpPr>
          <p:cNvPr id="2" name="Rectangle 1"/>
          <p:cNvSpPr/>
          <p:nvPr/>
        </p:nvSpPr>
        <p:spPr>
          <a:xfrm>
            <a:off x="518436" y="592108"/>
            <a:ext cx="8186737" cy="3093154"/>
          </a:xfrm>
          <a:prstGeom prst="rect">
            <a:avLst/>
          </a:prstGeom>
        </p:spPr>
        <p:txBody>
          <a:bodyPr wrap="square">
            <a:spAutoFit/>
          </a:bodyPr>
          <a:lstStyle/>
          <a:p>
            <a:r>
              <a:rPr lang="en-US" sz="1500" dirty="0">
                <a:latin typeface="medium-content-serif-font"/>
              </a:rPr>
              <a:t>Invoice financing is a general term used in asset based lending for products which allow companies to get finance for their slow-paying accounts receivable. Once a buyer receives goods, a buyer has 90–120 days to pay for them. But is there any way that the seller can get their funds faster? Well, this can be achieved by selling invoices to a </a:t>
            </a:r>
            <a:r>
              <a:rPr lang="en-US" sz="1500" dirty="0">
                <a:solidFill>
                  <a:srgbClr val="C36B23"/>
                </a:solidFill>
                <a:latin typeface="medium-content-serif-font"/>
              </a:rPr>
              <a:t>factoring company </a:t>
            </a:r>
            <a:r>
              <a:rPr lang="en-US" sz="1500" dirty="0">
                <a:latin typeface="medium-content-serif-font"/>
              </a:rPr>
              <a:t>in exchange for immediate payment. But why do companies need their invoices paid faster? For cash flow reasons. They need funds in order to buy materials, pay for the production of goods or even to pay their employees’ salaries. And this is precisely the gap that the IFB is looking to fill. Through IFB, an entirely new market is opened up which provides liquidity to SMEs that are not able to get invoice factoring from traditional institutions. Put simply, it’s a game changer for the industry.</a:t>
            </a:r>
          </a:p>
          <a:p>
            <a:endParaRPr lang="en-US" sz="1500" dirty="0">
              <a:latin typeface="medium-content-serif-font"/>
            </a:endParaRPr>
          </a:p>
          <a:p>
            <a:r>
              <a:rPr lang="en-US" sz="1500" dirty="0"/>
              <a:t>Factoring is easier to get than conventional financing because you are technically selling an asset rather than getting a loan.</a:t>
            </a:r>
          </a:p>
        </p:txBody>
      </p:sp>
      <p:sp>
        <p:nvSpPr>
          <p:cNvPr id="3" name="TextBox 2"/>
          <p:cNvSpPr txBox="1"/>
          <p:nvPr/>
        </p:nvSpPr>
        <p:spPr>
          <a:xfrm>
            <a:off x="531813" y="3674591"/>
            <a:ext cx="8557151" cy="615553"/>
          </a:xfrm>
          <a:prstGeom prst="rect">
            <a:avLst/>
          </a:prstGeom>
          <a:noFill/>
        </p:spPr>
        <p:txBody>
          <a:bodyPr wrap="none" rtlCol="0">
            <a:spAutoFit/>
          </a:bodyPr>
          <a:lstStyle/>
          <a:p>
            <a:r>
              <a:rPr lang="en-US" dirty="0"/>
              <a:t>As of now one </a:t>
            </a:r>
            <a:r>
              <a:rPr lang="en-US" dirty="0">
                <a:solidFill>
                  <a:srgbClr val="C36B23"/>
                </a:solidFill>
              </a:rPr>
              <a:t>factoring company – </a:t>
            </a:r>
            <a:r>
              <a:rPr lang="en-US" dirty="0"/>
              <a:t>normal process </a:t>
            </a:r>
          </a:p>
          <a:p>
            <a:r>
              <a:rPr lang="en-US" dirty="0"/>
              <a:t>Future IFB(lot of investors instead of single company) – End – to –End with Blockchain</a:t>
            </a:r>
          </a:p>
        </p:txBody>
      </p:sp>
    </p:spTree>
    <p:extLst>
      <p:ext uri="{BB962C8B-B14F-4D97-AF65-F5344CB8AC3E}">
        <p14:creationId xmlns:p14="http://schemas.microsoft.com/office/powerpoint/2010/main" val="2555498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2"/>
          </p:nvPr>
        </p:nvSpPr>
        <p:spPr>
          <a:xfrm>
            <a:off x="295249" y="83643"/>
            <a:ext cx="8186737" cy="488950"/>
          </a:xfrm>
        </p:spPr>
        <p:txBody>
          <a:bodyPr/>
          <a:lstStyle/>
          <a:p>
            <a:r>
              <a:rPr lang="en-US" dirty="0">
                <a:solidFill>
                  <a:schemeClr val="accent3"/>
                </a:solidFill>
                <a:latin typeface="Rockwell" panose="02060603020205020403" pitchFamily="18" charset="0"/>
              </a:rPr>
              <a:t>Technology Architecture</a:t>
            </a:r>
          </a:p>
        </p:txBody>
      </p:sp>
      <p:sp>
        <p:nvSpPr>
          <p:cNvPr id="5" name="Slide Number Placeholder 4"/>
          <p:cNvSpPr>
            <a:spLocks noGrp="1"/>
          </p:cNvSpPr>
          <p:nvPr>
            <p:ph type="sldNum" sz="quarter" idx="11"/>
          </p:nvPr>
        </p:nvSpPr>
        <p:spPr>
          <a:xfrm>
            <a:off x="8323232" y="4855773"/>
            <a:ext cx="750336" cy="274637"/>
          </a:xfrm>
        </p:spPr>
        <p:txBody>
          <a:bodyPr/>
          <a:lstStyle/>
          <a:p>
            <a:pPr algn="ctr">
              <a:defRPr/>
            </a:pPr>
            <a:fld id="{A85E9118-4525-4620-91B5-75B9750E007A}" type="slidenum">
              <a:rPr lang="en-US" smtClean="0"/>
              <a:pPr algn="ctr">
                <a:defRPr/>
              </a:pPr>
              <a:t>9</a:t>
            </a:fld>
            <a:endParaRPr lang="en-US" dirty="0"/>
          </a:p>
        </p:txBody>
      </p:sp>
      <p:sp>
        <p:nvSpPr>
          <p:cNvPr id="6" name="Rectangle 5"/>
          <p:cNvSpPr/>
          <p:nvPr/>
        </p:nvSpPr>
        <p:spPr>
          <a:xfrm>
            <a:off x="2814673" y="2005134"/>
            <a:ext cx="3703053" cy="690946"/>
          </a:xfrm>
          <a:prstGeom prst="rect">
            <a:avLst/>
          </a:prstGeom>
          <a:solidFill>
            <a:schemeClr val="accent1">
              <a:lumMod val="40000"/>
              <a:lumOff val="60000"/>
            </a:schemeClr>
          </a:solidFill>
          <a:ln w="12700">
            <a:noFill/>
          </a:ln>
          <a:effectLst>
            <a:outerShdw blurRad="25400" dist="12700" dir="5400000" algn="ctr" rotWithShape="0">
              <a:srgbClr val="000000">
                <a:alpha val="4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endParaRPr lang="en-US" sz="1100" dirty="0">
              <a:solidFill>
                <a:srgbClr val="313C41"/>
              </a:solidFill>
              <a:latin typeface="Segoe UI Light" panose="020B0502040204020203" pitchFamily="34" charset="0"/>
            </a:endParaRPr>
          </a:p>
        </p:txBody>
      </p:sp>
      <p:sp>
        <p:nvSpPr>
          <p:cNvPr id="14" name="Rectangle 13"/>
          <p:cNvSpPr/>
          <p:nvPr/>
        </p:nvSpPr>
        <p:spPr>
          <a:xfrm>
            <a:off x="3082897" y="3042822"/>
            <a:ext cx="3356844" cy="581627"/>
          </a:xfrm>
          <a:prstGeom prst="rect">
            <a:avLst/>
          </a:prstGeom>
          <a:solidFill>
            <a:schemeClr val="accent1">
              <a:lumMod val="40000"/>
              <a:lumOff val="60000"/>
            </a:schemeClr>
          </a:solidFill>
          <a:ln w="12700">
            <a:noFill/>
          </a:ln>
          <a:effectLst>
            <a:outerShdw blurRad="25400" dist="12700" dir="5400000" algn="ctr" rotWithShape="0">
              <a:srgbClr val="000000">
                <a:alpha val="49000"/>
              </a:srgbClr>
            </a:outerShdw>
          </a:effectLst>
        </p:spPr>
        <p:style>
          <a:lnRef idx="2">
            <a:schemeClr val="accent6"/>
          </a:lnRef>
          <a:fillRef idx="1">
            <a:schemeClr val="lt1"/>
          </a:fillRef>
          <a:effectRef idx="0">
            <a:schemeClr val="accent6"/>
          </a:effectRef>
          <a:fontRef idx="minor">
            <a:schemeClr val="dk1"/>
          </a:fontRef>
        </p:style>
        <p:txBody>
          <a:bodyPr rtlCol="0" anchor="b"/>
          <a:lstStyle/>
          <a:p>
            <a:pPr algn="ctr" defTabSz="685800"/>
            <a:endParaRPr lang="en-US" sz="1400" dirty="0">
              <a:solidFill>
                <a:schemeClr val="tx1"/>
              </a:solidFill>
              <a:latin typeface="Segoe UI Light"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6368" y="3113789"/>
            <a:ext cx="297472" cy="297472"/>
          </a:xfrm>
          <a:prstGeom prst="rect">
            <a:avLst/>
          </a:prstGeom>
          <a:ln w="3175">
            <a:noFill/>
          </a:ln>
          <a:effectLst/>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7770" y="3106225"/>
            <a:ext cx="297472" cy="297472"/>
          </a:xfrm>
          <a:prstGeom prst="rect">
            <a:avLst/>
          </a:prstGeom>
          <a:ln w="3175">
            <a:noFill/>
          </a:ln>
          <a:effectLst/>
        </p:spPr>
      </p:pic>
      <p:sp>
        <p:nvSpPr>
          <p:cNvPr id="22" name="TextBox 21"/>
          <p:cNvSpPr txBox="1"/>
          <p:nvPr/>
        </p:nvSpPr>
        <p:spPr>
          <a:xfrm>
            <a:off x="3060078" y="2063127"/>
            <a:ext cx="3212242" cy="400110"/>
          </a:xfrm>
          <a:prstGeom prst="rect">
            <a:avLst/>
          </a:prstGeom>
          <a:noFill/>
          <a:effectLst/>
        </p:spPr>
        <p:txBody>
          <a:bodyPr wrap="square" rtlCol="0" anchor="ctr">
            <a:spAutoFit/>
          </a:bodyPr>
          <a:lstStyle/>
          <a:p>
            <a:pPr algn="ctr"/>
            <a:r>
              <a:rPr lang="en-US" sz="2000" dirty="0" err="1">
                <a:solidFill>
                  <a:srgbClr val="313C41"/>
                </a:solidFill>
                <a:latin typeface="Segoe UI Light" panose="020B0502040204020203" pitchFamily="34" charset="0"/>
              </a:rPr>
              <a:t>Metamask</a:t>
            </a:r>
            <a:endParaRPr lang="en-US" sz="2000" dirty="0">
              <a:solidFill>
                <a:srgbClr val="313C41"/>
              </a:solidFill>
              <a:latin typeface="Segoe UI Light" panose="020B0502040204020203" pitchFamily="34" charset="0"/>
            </a:endParaRPr>
          </a:p>
        </p:txBody>
      </p:sp>
      <p:grpSp>
        <p:nvGrpSpPr>
          <p:cNvPr id="24" name="Group 23"/>
          <p:cNvGrpSpPr/>
          <p:nvPr/>
        </p:nvGrpSpPr>
        <p:grpSpPr>
          <a:xfrm>
            <a:off x="2816478" y="813606"/>
            <a:ext cx="3714485" cy="535437"/>
            <a:chOff x="299255" y="1343092"/>
            <a:chExt cx="3714485" cy="588981"/>
          </a:xfrm>
          <a:effectLst>
            <a:outerShdw blurRad="25400" dist="12700" dir="5400000" algn="t" rotWithShape="0">
              <a:prstClr val="black">
                <a:alpha val="49000"/>
              </a:prstClr>
            </a:outerShdw>
          </a:effectLst>
        </p:grpSpPr>
        <p:sp>
          <p:nvSpPr>
            <p:cNvPr id="25" name="Rectangle 24"/>
            <p:cNvSpPr/>
            <p:nvPr/>
          </p:nvSpPr>
          <p:spPr>
            <a:xfrm>
              <a:off x="299255" y="1343092"/>
              <a:ext cx="3714485" cy="517644"/>
            </a:xfrm>
            <a:prstGeom prst="rect">
              <a:avLst/>
            </a:prstGeom>
            <a:solidFill>
              <a:schemeClr val="accent1">
                <a:lumMod val="40000"/>
                <a:lumOff val="6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100" dirty="0">
                  <a:solidFill>
                    <a:schemeClr val="tx1"/>
                  </a:solidFill>
                  <a:latin typeface="Segoe UI Light" panose="020B0502040204020203" pitchFamily="34" charset="0"/>
                </a:rPr>
                <a:t>UI</a:t>
              </a:r>
            </a:p>
          </p:txBody>
        </p:sp>
        <p:sp>
          <p:nvSpPr>
            <p:cNvPr id="26" name="Isosceles Triangle 25"/>
            <p:cNvSpPr/>
            <p:nvPr/>
          </p:nvSpPr>
          <p:spPr>
            <a:xfrm flipV="1">
              <a:off x="3762303" y="1835780"/>
              <a:ext cx="111700" cy="96293"/>
            </a:xfrm>
            <a:prstGeom prst="triangl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
        <p:nvSpPr>
          <p:cNvPr id="27" name="Rounded Rectangle 26"/>
          <p:cNvSpPr/>
          <p:nvPr/>
        </p:nvSpPr>
        <p:spPr>
          <a:xfrm>
            <a:off x="3082897" y="997271"/>
            <a:ext cx="852055" cy="210735"/>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313C41"/>
                </a:solidFill>
                <a:latin typeface="Segoe UI Light" panose="020B0502040204020203" pitchFamily="34" charset="0"/>
              </a:rPr>
              <a:t>Html</a:t>
            </a:r>
          </a:p>
        </p:txBody>
      </p:sp>
      <p:sp>
        <p:nvSpPr>
          <p:cNvPr id="28" name="Rounded Rectangle 27"/>
          <p:cNvSpPr/>
          <p:nvPr/>
        </p:nvSpPr>
        <p:spPr>
          <a:xfrm>
            <a:off x="5405742" y="956146"/>
            <a:ext cx="852055" cy="231809"/>
          </a:xfrm>
          <a:prstGeom prst="round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313C41"/>
                </a:solidFill>
                <a:latin typeface="Segoe UI Light" panose="020B0502040204020203" pitchFamily="34" charset="0"/>
              </a:rPr>
              <a:t>Bootstrap</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874" y="3131755"/>
            <a:ext cx="297472" cy="297472"/>
          </a:xfrm>
          <a:prstGeom prst="rect">
            <a:avLst/>
          </a:prstGeom>
          <a:ln w="3175">
            <a:noFill/>
          </a:ln>
          <a:effectLst/>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5949" y="3107464"/>
            <a:ext cx="297472" cy="297472"/>
          </a:xfrm>
          <a:prstGeom prst="rect">
            <a:avLst/>
          </a:prstGeom>
          <a:ln w="3175">
            <a:noFill/>
          </a:ln>
          <a:effectLst/>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9546" y="3116729"/>
            <a:ext cx="297472" cy="297472"/>
          </a:xfrm>
          <a:prstGeom prst="rect">
            <a:avLst/>
          </a:prstGeom>
          <a:ln w="3175">
            <a:noFill/>
          </a:ln>
          <a:effectLst/>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1770" y="3107464"/>
            <a:ext cx="270429" cy="296233"/>
          </a:xfrm>
          <a:prstGeom prst="rect">
            <a:avLst/>
          </a:prstGeom>
          <a:ln w="3175">
            <a:noFill/>
          </a:ln>
          <a:effectLst/>
        </p:spPr>
      </p:pic>
      <p:sp>
        <p:nvSpPr>
          <p:cNvPr id="35" name="Rectangle 34"/>
          <p:cNvSpPr/>
          <p:nvPr/>
        </p:nvSpPr>
        <p:spPr>
          <a:xfrm>
            <a:off x="2778331" y="1914153"/>
            <a:ext cx="3807547" cy="2155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01434" y="1509979"/>
            <a:ext cx="3729529" cy="206277"/>
          </a:xfrm>
          <a:prstGeom prst="rect">
            <a:avLst/>
          </a:prstGeom>
          <a:solidFill>
            <a:schemeClr val="accent6">
              <a:lumMod val="40000"/>
              <a:lumOff val="60000"/>
            </a:schemeClr>
          </a:solidFill>
          <a:ln w="12700">
            <a:noFill/>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685800"/>
            <a:r>
              <a:rPr lang="en-US" sz="1100" dirty="0">
                <a:solidFill>
                  <a:schemeClr val="tx1"/>
                </a:solidFill>
                <a:latin typeface="Segoe UI Light" panose="020B0502040204020203" pitchFamily="34" charset="0"/>
              </a:rPr>
              <a:t>Web3JS</a:t>
            </a:r>
          </a:p>
        </p:txBody>
      </p:sp>
      <p:sp>
        <p:nvSpPr>
          <p:cNvPr id="40" name="Flowchart: Alternate Process 39"/>
          <p:cNvSpPr/>
          <p:nvPr/>
        </p:nvSpPr>
        <p:spPr>
          <a:xfrm>
            <a:off x="3205012" y="2508727"/>
            <a:ext cx="3143418" cy="373159"/>
          </a:xfrm>
          <a:prstGeom prst="flowChartAlternateProcess">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a:off x="3542177" y="2812728"/>
            <a:ext cx="259" cy="289002"/>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008665" y="2827273"/>
            <a:ext cx="259" cy="289002"/>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934098" y="2836321"/>
            <a:ext cx="259" cy="289002"/>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399125" y="2836321"/>
            <a:ext cx="259" cy="289002"/>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949723" y="2842753"/>
            <a:ext cx="259" cy="289002"/>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49821" y="2834405"/>
            <a:ext cx="259" cy="289002"/>
          </a:xfrm>
          <a:prstGeom prst="straightConnector1">
            <a:avLst/>
          </a:prstGeom>
          <a:ln w="127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50529" y="3311063"/>
            <a:ext cx="1241045" cy="353943"/>
          </a:xfrm>
          <a:prstGeom prst="rect">
            <a:avLst/>
          </a:prstGeom>
          <a:noFill/>
        </p:spPr>
        <p:txBody>
          <a:bodyPr wrap="none" rtlCol="0">
            <a:spAutoFit/>
          </a:bodyPr>
          <a:lstStyle/>
          <a:p>
            <a:r>
              <a:rPr lang="en-US" dirty="0"/>
              <a:t>Blockchain</a:t>
            </a:r>
          </a:p>
        </p:txBody>
      </p:sp>
      <p:sp>
        <p:nvSpPr>
          <p:cNvPr id="48" name="TextBox 47"/>
          <p:cNvSpPr txBox="1"/>
          <p:nvPr/>
        </p:nvSpPr>
        <p:spPr>
          <a:xfrm>
            <a:off x="6908065" y="2098629"/>
            <a:ext cx="2295821" cy="615553"/>
          </a:xfrm>
          <a:prstGeom prst="rect">
            <a:avLst/>
          </a:prstGeom>
          <a:noFill/>
        </p:spPr>
        <p:txBody>
          <a:bodyPr wrap="none" rtlCol="0">
            <a:spAutoFit/>
          </a:bodyPr>
          <a:lstStyle/>
          <a:p>
            <a:r>
              <a:rPr lang="en-US" dirty="0"/>
              <a:t>Chrome </a:t>
            </a:r>
          </a:p>
          <a:p>
            <a:r>
              <a:rPr lang="en-US" dirty="0"/>
              <a:t>Extension(</a:t>
            </a:r>
            <a:r>
              <a:rPr lang="en-US" dirty="0" err="1"/>
              <a:t>Metamask</a:t>
            </a:r>
            <a:r>
              <a:rPr lang="en-US" dirty="0"/>
              <a:t>)</a:t>
            </a:r>
          </a:p>
        </p:txBody>
      </p:sp>
      <p:sp>
        <p:nvSpPr>
          <p:cNvPr id="4" name="TextBox 3"/>
          <p:cNvSpPr txBox="1"/>
          <p:nvPr/>
        </p:nvSpPr>
        <p:spPr>
          <a:xfrm>
            <a:off x="126665" y="1880108"/>
            <a:ext cx="2573604" cy="1400383"/>
          </a:xfrm>
          <a:prstGeom prst="rect">
            <a:avLst/>
          </a:prstGeom>
          <a:noFill/>
        </p:spPr>
        <p:txBody>
          <a:bodyPr wrap="square" rtlCol="0">
            <a:spAutoFit/>
          </a:bodyPr>
          <a:lstStyle/>
          <a:p>
            <a:r>
              <a:rPr lang="en-US" dirty="0"/>
              <a:t>Instead of downloading a full node will use chrome Extension(</a:t>
            </a:r>
            <a:r>
              <a:rPr lang="en-US" dirty="0" err="1"/>
              <a:t>Metamask</a:t>
            </a:r>
            <a:r>
              <a:rPr lang="en-US" dirty="0"/>
              <a:t>) for POC purpose </a:t>
            </a:r>
          </a:p>
        </p:txBody>
      </p:sp>
      <p:sp>
        <p:nvSpPr>
          <p:cNvPr id="50" name="TextBox 49"/>
          <p:cNvSpPr txBox="1"/>
          <p:nvPr/>
        </p:nvSpPr>
        <p:spPr>
          <a:xfrm>
            <a:off x="6950529" y="1372083"/>
            <a:ext cx="742511" cy="353943"/>
          </a:xfrm>
          <a:prstGeom prst="rect">
            <a:avLst/>
          </a:prstGeom>
          <a:noFill/>
        </p:spPr>
        <p:txBody>
          <a:bodyPr wrap="none" rtlCol="0">
            <a:spAutoFit/>
          </a:bodyPr>
          <a:lstStyle/>
          <a:p>
            <a:r>
              <a:rPr lang="en-US" dirty="0"/>
              <a:t>Proxy</a:t>
            </a:r>
          </a:p>
        </p:txBody>
      </p:sp>
    </p:spTree>
    <p:extLst>
      <p:ext uri="{BB962C8B-B14F-4D97-AF65-F5344CB8AC3E}">
        <p14:creationId xmlns:p14="http://schemas.microsoft.com/office/powerpoint/2010/main" val="2968671369"/>
      </p:ext>
    </p:extLst>
  </p:cSld>
  <p:clrMapOvr>
    <a:masterClrMapping/>
  </p:clrMapOvr>
</p:sld>
</file>

<file path=ppt/theme/theme1.xml><?xml version="1.0" encoding="utf-8"?>
<a:theme xmlns:a="http://schemas.openxmlformats.org/drawingml/2006/main" name="UST_Master">
  <a:themeElements>
    <a:clrScheme name="UST Global_Standard Deck Colors">
      <a:dk1>
        <a:srgbClr val="242424"/>
      </a:dk1>
      <a:lt1>
        <a:sysClr val="window" lastClr="FFFFFF"/>
      </a:lt1>
      <a:dk2>
        <a:srgbClr val="5A3C3D"/>
      </a:dk2>
      <a:lt2>
        <a:srgbClr val="CFDE00"/>
      </a:lt2>
      <a:accent1>
        <a:srgbClr val="004869"/>
      </a:accent1>
      <a:accent2>
        <a:srgbClr val="00ADEE"/>
      </a:accent2>
      <a:accent3>
        <a:srgbClr val="007CBA"/>
      </a:accent3>
      <a:accent4>
        <a:srgbClr val="00C4B3"/>
      </a:accent4>
      <a:accent5>
        <a:srgbClr val="007481"/>
      </a:accent5>
      <a:accent6>
        <a:srgbClr val="E63C2F"/>
      </a:accent6>
      <a:hlink>
        <a:srgbClr val="5DD3FF"/>
      </a:hlink>
      <a:folHlink>
        <a:srgbClr val="2684B9"/>
      </a:folHlink>
    </a:clrScheme>
    <a:fontScheme name="Custom 1">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05703631632A4392E5DE376A3ABA96" ma:contentTypeVersion="0" ma:contentTypeDescription="Create a new document." ma:contentTypeScope="" ma:versionID="bf6444003ebe4d6b5b75b8516863e55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F08A9DC-4AB3-4D8D-AD7E-B11AB2CD3E00}">
  <ds:schemaRefs>
    <ds:schemaRef ds:uri="http://schemas.microsoft.com/sharepoint/v3/contenttype/forms"/>
  </ds:schemaRefs>
</ds:datastoreItem>
</file>

<file path=customXml/itemProps2.xml><?xml version="1.0" encoding="utf-8"?>
<ds:datastoreItem xmlns:ds="http://schemas.openxmlformats.org/officeDocument/2006/customXml" ds:itemID="{334247A2-7BDC-4174-962A-0D0B4F922F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F110D9C-FEFD-4CCB-AF98-8766BF6B8CF3}">
  <ds:schemaRefs>
    <ds:schemaRef ds:uri="http://www.w3.org/XML/1998/namespace"/>
    <ds:schemaRef ds:uri="http://purl.org/dc/dcmitype/"/>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22599</TotalTime>
  <Words>2058</Words>
  <Application>Microsoft Office PowerPoint</Application>
  <PresentationFormat>On-screen Show (16:9)</PresentationFormat>
  <Paragraphs>249</Paragraphs>
  <Slides>32</Slides>
  <Notes>20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32</vt:i4>
      </vt:variant>
    </vt:vector>
  </HeadingPairs>
  <TitlesOfParts>
    <vt:vector size="49" baseType="lpstr">
      <vt:lpstr>Arial</vt:lpstr>
      <vt:lpstr>Berlin Sans FB</vt:lpstr>
      <vt:lpstr>Bodoni MT Black</vt:lpstr>
      <vt:lpstr>Calibri</vt:lpstr>
      <vt:lpstr>Calibri Light</vt:lpstr>
      <vt:lpstr>Century Gothic</vt:lpstr>
      <vt:lpstr>Helvetica</vt:lpstr>
      <vt:lpstr>Impact</vt:lpstr>
      <vt:lpstr>medium-content-serif-font</vt:lpstr>
      <vt:lpstr>Myriad Pro Regular</vt:lpstr>
      <vt:lpstr>Raleway</vt:lpstr>
      <vt:lpstr>Rockwell</vt:lpstr>
      <vt:lpstr>Segoe UI Light</vt:lpstr>
      <vt:lpstr>Tahoma</vt:lpstr>
      <vt:lpstr>Times New Roman</vt:lpstr>
      <vt:lpstr>Wingdings</vt:lpstr>
      <vt:lpstr>UST_Master</vt:lpstr>
      <vt:lpstr>BFSI BLOCKCHAIN HACKATHON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UST Global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Anu.koshy@ust-global.com</dc:creator>
  <cp:lastModifiedBy>Narendranath Thota (UST, IND)</cp:lastModifiedBy>
  <cp:revision>1091</cp:revision>
  <dcterms:created xsi:type="dcterms:W3CDTF">2015-06-09T16:10:03Z</dcterms:created>
  <dcterms:modified xsi:type="dcterms:W3CDTF">2017-10-19T16:07:44Z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0x010100F905703631632A4392E5DE376A3ABA96</vt:lpwstr>
  </property>
</Properties>
</file>